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16"/>
  </p:notesMasterIdLst>
  <p:sldIdLst>
    <p:sldId id="256" r:id="rId2"/>
    <p:sldId id="258" r:id="rId3"/>
    <p:sldId id="267" r:id="rId4"/>
    <p:sldId id="257" r:id="rId5"/>
    <p:sldId id="278" r:id="rId6"/>
    <p:sldId id="268" r:id="rId7"/>
    <p:sldId id="276" r:id="rId8"/>
    <p:sldId id="269" r:id="rId9"/>
    <p:sldId id="270" r:id="rId10"/>
    <p:sldId id="271" r:id="rId11"/>
    <p:sldId id="272" r:id="rId12"/>
    <p:sldId id="273" r:id="rId13"/>
    <p:sldId id="277" r:id="rId14"/>
    <p:sldId id="27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90" d="100"/>
          <a:sy n="90" d="100"/>
        </p:scale>
        <p:origin x="1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F8925D-842E-49D1-9EDB-C37DEEB664AC}" type="datetimeFigureOut">
              <a:rPr lang="en-CA" smtClean="0"/>
              <a:t>2022-02-18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A90C29-6B97-4893-B14D-209ADB1684B2}" type="slidenum">
              <a:rPr lang="en-CA" smtClean="0"/>
              <a:t>‹#›</a:t>
            </a:fld>
            <a:endParaRPr lang="en-CA"/>
          </a:p>
        </p:txBody>
      </p:sp>
    </p:spTree>
    <p:extLst>
      <p:ext uri="{BB962C8B-B14F-4D97-AF65-F5344CB8AC3E}">
        <p14:creationId xmlns:p14="http://schemas.microsoft.com/office/powerpoint/2010/main" val="212625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D3B3C7E-BC2D-4436-8B03-AC421FA66787}"/>
              </a:ext>
            </a:extLst>
          </p:cNvPr>
          <p:cNvSpPr/>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66887E-4265-46F7-9DE0-605FFFC90761}"/>
              </a:ext>
            </a:extLst>
          </p:cNvPr>
          <p:cNvSpPr>
            <a:spLocks noGrp="1"/>
          </p:cNvSpPr>
          <p:nvPr>
            <p:ph type="ctrTitle" hasCustomPrompt="1"/>
          </p:nvPr>
        </p:nvSpPr>
        <p:spPr>
          <a:xfrm>
            <a:off x="2035130" y="1066800"/>
            <a:ext cx="8112369" cy="2073119"/>
          </a:xfrm>
        </p:spPr>
        <p:txBody>
          <a:bodyPr anchor="b">
            <a:normAutofit/>
          </a:bodyPr>
          <a:lstStyle>
            <a:lvl1pPr algn="ctr">
              <a:lnSpc>
                <a:spcPct val="110000"/>
              </a:lnSpc>
              <a:defRPr sz="2800" cap="all" spc="390" baseline="0"/>
            </a:lvl1pPr>
          </a:lstStyle>
          <a:p>
            <a:r>
              <a:rPr lang="en-US" dirty="0"/>
              <a:t>CLICK TO EDIT MASTER TITLE STYLE</a:t>
            </a:r>
          </a:p>
        </p:txBody>
      </p:sp>
      <p:sp>
        <p:nvSpPr>
          <p:cNvPr id="3" name="Subtitle 2">
            <a:extLst>
              <a:ext uri="{FF2B5EF4-FFF2-40B4-BE49-F238E27FC236}">
                <a16:creationId xmlns:a16="http://schemas.microsoft.com/office/drawing/2014/main" id="{7EDB1A74-54F5-45CA-8922-87FFD57515D4}"/>
              </a:ext>
            </a:extLst>
          </p:cNvPr>
          <p:cNvSpPr>
            <a:spLocks noGrp="1"/>
          </p:cNvSpPr>
          <p:nvPr>
            <p:ph type="subTitle" idx="1"/>
          </p:nvPr>
        </p:nvSpPr>
        <p:spPr>
          <a:xfrm>
            <a:off x="2175804" y="4876802"/>
            <a:ext cx="7821637" cy="1028697"/>
          </a:xfrm>
        </p:spPr>
        <p:txBody>
          <a:bodyPr>
            <a:normAutofit/>
          </a:bodyPr>
          <a:lstStyle>
            <a:lvl1pPr marL="0" indent="0" algn="ctr">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0B6BE6EF-9D0F-4ABF-B92C-E967FE3F16CF}"/>
              </a:ext>
            </a:extLst>
          </p:cNvPr>
          <p:cNvSpPr>
            <a:spLocks noGrp="1"/>
          </p:cNvSpPr>
          <p:nvPr>
            <p:ph type="dt" sz="half" idx="10"/>
          </p:nvPr>
        </p:nvSpPr>
        <p:spPr/>
        <p:txBody>
          <a:bodyPr/>
          <a:lstStyle/>
          <a:p>
            <a:fld id="{C485584D-7D79-4248-9986-4CA35242F944}" type="datetimeFigureOut">
              <a:rPr lang="en-US" smtClean="0"/>
              <a:t>2/18/2022</a:t>
            </a:fld>
            <a:endParaRPr lang="en-US"/>
          </a:p>
        </p:txBody>
      </p:sp>
      <p:sp>
        <p:nvSpPr>
          <p:cNvPr id="5" name="Footer Placeholder 4">
            <a:extLst>
              <a:ext uri="{FF2B5EF4-FFF2-40B4-BE49-F238E27FC236}">
                <a16:creationId xmlns:a16="http://schemas.microsoft.com/office/drawing/2014/main" id="{4E4AB150-954C-4F02-89AC-DA7163D75C39}"/>
              </a:ext>
            </a:extLst>
          </p:cNvPr>
          <p:cNvSpPr>
            <a:spLocks noGrp="1"/>
          </p:cNvSpPr>
          <p:nvPr>
            <p:ph type="ftr" sz="quarter" idx="11"/>
          </p:nvPr>
        </p:nvSpPr>
        <p:spPr>
          <a:xfrm>
            <a:off x="7279965" y="6245352"/>
            <a:ext cx="4114800" cy="365125"/>
          </a:xfrm>
        </p:spPr>
        <p:txBody>
          <a:bodyPr/>
          <a:lstStyle/>
          <a:p>
            <a:endParaRPr lang="en-US"/>
          </a:p>
        </p:txBody>
      </p:sp>
      <p:sp>
        <p:nvSpPr>
          <p:cNvPr id="6" name="Slide Number Placeholder 5">
            <a:extLst>
              <a:ext uri="{FF2B5EF4-FFF2-40B4-BE49-F238E27FC236}">
                <a16:creationId xmlns:a16="http://schemas.microsoft.com/office/drawing/2014/main" id="{E8E16270-CBD7-4ACC-BFC5-9CADE7226688}"/>
              </a:ext>
            </a:extLst>
          </p:cNvPr>
          <p:cNvSpPr>
            <a:spLocks noGrp="1"/>
          </p:cNvSpPr>
          <p:nvPr>
            <p:ph type="sldNum" sz="quarter" idx="12"/>
          </p:nvPr>
        </p:nvSpPr>
        <p:spPr/>
        <p:txBody>
          <a:bodyPr/>
          <a:lstStyle/>
          <a:p>
            <a:fld id="{19590046-DA73-4BBF-84B5-C08E6F75191A}" type="slidenum">
              <a:rPr lang="en-US" smtClean="0"/>
              <a:t>‹#›</a:t>
            </a:fld>
            <a:endParaRPr lang="en-US"/>
          </a:p>
        </p:txBody>
      </p:sp>
      <p:grpSp>
        <p:nvGrpSpPr>
          <p:cNvPr id="7" name="Group 6">
            <a:extLst>
              <a:ext uri="{FF2B5EF4-FFF2-40B4-BE49-F238E27FC236}">
                <a16:creationId xmlns:a16="http://schemas.microsoft.com/office/drawing/2014/main" id="{79B5D0C1-066E-4C02-A6B8-59FAE4A19724}"/>
              </a:ext>
            </a:extLst>
          </p:cNvPr>
          <p:cNvGrpSpPr/>
          <p:nvPr/>
        </p:nvGrpSpPr>
        <p:grpSpPr>
          <a:xfrm>
            <a:off x="5662258" y="4240546"/>
            <a:ext cx="867485" cy="115439"/>
            <a:chOff x="8910933" y="1861308"/>
            <a:chExt cx="867485" cy="115439"/>
          </a:xfrm>
        </p:grpSpPr>
        <p:sp>
          <p:nvSpPr>
            <p:cNvPr id="8" name="Rectangle 7">
              <a:extLst>
                <a:ext uri="{FF2B5EF4-FFF2-40B4-BE49-F238E27FC236}">
                  <a16:creationId xmlns:a16="http://schemas.microsoft.com/office/drawing/2014/main" id="{D4386904-AFDC-449E-8D1B-906B305EBDA7}"/>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id="{F70778F2-11E8-428C-8324-479CA9D6FE92}"/>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A0BE89E-CB2D-48BA-A8D2-533FAAAA725F}"/>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63648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B1126-542A-43AD-8078-EE35651654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A5F98B-5F32-4561-BFBC-9F6E5DA0A347}"/>
              </a:ext>
            </a:extLst>
          </p:cNvPr>
          <p:cNvSpPr>
            <a:spLocks noGrp="1"/>
          </p:cNvSpPr>
          <p:nvPr>
            <p:ph type="body" orient="vert" idx="1"/>
          </p:nvPr>
        </p:nvSpPr>
        <p:spPr>
          <a:xfrm>
            <a:off x="1028700" y="2161903"/>
            <a:ext cx="10134600" cy="3743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73D0DD-B04E-4E48-8EE1-51E46131A9A2}"/>
              </a:ext>
            </a:extLst>
          </p:cNvPr>
          <p:cNvSpPr>
            <a:spLocks noGrp="1"/>
          </p:cNvSpPr>
          <p:nvPr>
            <p:ph type="dt" sz="half" idx="10"/>
          </p:nvPr>
        </p:nvSpPr>
        <p:spPr/>
        <p:txBody>
          <a:bodyPr/>
          <a:lstStyle/>
          <a:p>
            <a:fld id="{C485584D-7D79-4248-9986-4CA35242F944}" type="datetimeFigureOut">
              <a:rPr lang="en-US" smtClean="0"/>
              <a:t>2/18/2022</a:t>
            </a:fld>
            <a:endParaRPr lang="en-US"/>
          </a:p>
        </p:txBody>
      </p:sp>
      <p:sp>
        <p:nvSpPr>
          <p:cNvPr id="5" name="Footer Placeholder 4">
            <a:extLst>
              <a:ext uri="{FF2B5EF4-FFF2-40B4-BE49-F238E27FC236}">
                <a16:creationId xmlns:a16="http://schemas.microsoft.com/office/drawing/2014/main" id="{0481352D-F9C0-4442-9601-A09A7655E6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FC0801-9C45-40AE-AB33-5742CDA4DAC7}"/>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574058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946561-59BF-4566-AD2C-9B05C4771DF4}"/>
              </a:ext>
            </a:extLst>
          </p:cNvPr>
          <p:cNvSpPr>
            <a:spLocks noGrp="1"/>
          </p:cNvSpPr>
          <p:nvPr>
            <p:ph type="title" orient="vert"/>
          </p:nvPr>
        </p:nvSpPr>
        <p:spPr>
          <a:xfrm>
            <a:off x="9196250" y="723899"/>
            <a:ext cx="2271849" cy="54102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1DF7870-6CBD-47E2-854C-68141BAA101D}"/>
              </a:ext>
            </a:extLst>
          </p:cNvPr>
          <p:cNvSpPr>
            <a:spLocks noGrp="1"/>
          </p:cNvSpPr>
          <p:nvPr>
            <p:ph type="body" orient="vert" idx="1"/>
          </p:nvPr>
        </p:nvSpPr>
        <p:spPr>
          <a:xfrm>
            <a:off x="723900" y="723899"/>
            <a:ext cx="8302534" cy="5410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712FAF3-C106-49CB-A845-1FC7F731399D}"/>
              </a:ext>
            </a:extLst>
          </p:cNvPr>
          <p:cNvSpPr>
            <a:spLocks noGrp="1"/>
          </p:cNvSpPr>
          <p:nvPr>
            <p:ph type="dt" sz="half" idx="10"/>
          </p:nvPr>
        </p:nvSpPr>
        <p:spPr/>
        <p:txBody>
          <a:bodyPr/>
          <a:lstStyle/>
          <a:p>
            <a:fld id="{C485584D-7D79-4248-9986-4CA35242F944}" type="datetimeFigureOut">
              <a:rPr lang="en-US" smtClean="0"/>
              <a:t>2/18/2022</a:t>
            </a:fld>
            <a:endParaRPr lang="en-US"/>
          </a:p>
        </p:txBody>
      </p:sp>
      <p:sp>
        <p:nvSpPr>
          <p:cNvPr id="5" name="Footer Placeholder 4">
            <a:extLst>
              <a:ext uri="{FF2B5EF4-FFF2-40B4-BE49-F238E27FC236}">
                <a16:creationId xmlns:a16="http://schemas.microsoft.com/office/drawing/2014/main" id="{E34D5CCC-00E8-48FA-91A6-921E7B6440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7E1751-E7AA-406D-A977-1ACEF1FBD134}"/>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754996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2DC87-4B97-4A7C-BC4C-6E772456161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4B59FD9-57FD-4ABA-9FCD-7954052534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7BD40E-B0AA-47B8-900F-488A8AEC1BC2}"/>
              </a:ext>
            </a:extLst>
          </p:cNvPr>
          <p:cNvSpPr>
            <a:spLocks noGrp="1"/>
          </p:cNvSpPr>
          <p:nvPr>
            <p:ph type="dt" sz="half" idx="10"/>
          </p:nvPr>
        </p:nvSpPr>
        <p:spPr/>
        <p:txBody>
          <a:bodyPr/>
          <a:lstStyle/>
          <a:p>
            <a:fld id="{C485584D-7D79-4248-9986-4CA35242F944}" type="datetimeFigureOut">
              <a:rPr lang="en-US" smtClean="0"/>
              <a:t>2/18/2022</a:t>
            </a:fld>
            <a:endParaRPr lang="en-US"/>
          </a:p>
        </p:txBody>
      </p:sp>
      <p:sp>
        <p:nvSpPr>
          <p:cNvPr id="5" name="Footer Placeholder 4">
            <a:extLst>
              <a:ext uri="{FF2B5EF4-FFF2-40B4-BE49-F238E27FC236}">
                <a16:creationId xmlns:a16="http://schemas.microsoft.com/office/drawing/2014/main" id="{865E623C-1E35-4485-A5B4-A71969BE7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5C6BB9-EF4F-465E-985B-34521F68C583}"/>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580069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87F5577-D71B-4279-B07A-62F703E5D1DC}"/>
              </a:ext>
            </a:extLst>
          </p:cNvPr>
          <p:cNvSpPr>
            <a:spLocks noGrp="1"/>
          </p:cNvSpPr>
          <p:nvPr>
            <p:ph type="dt" sz="half" idx="10"/>
          </p:nvPr>
        </p:nvSpPr>
        <p:spPr/>
        <p:txBody>
          <a:bodyPr/>
          <a:lstStyle/>
          <a:p>
            <a:fld id="{C485584D-7D79-4248-9986-4CA35242F944}" type="datetimeFigureOut">
              <a:rPr lang="en-US" smtClean="0"/>
              <a:t>2/18/2022</a:t>
            </a:fld>
            <a:endParaRPr lang="en-US"/>
          </a:p>
        </p:txBody>
      </p:sp>
      <p:sp>
        <p:nvSpPr>
          <p:cNvPr id="5" name="Footer Placeholder 4">
            <a:extLst>
              <a:ext uri="{FF2B5EF4-FFF2-40B4-BE49-F238E27FC236}">
                <a16:creationId xmlns:a16="http://schemas.microsoft.com/office/drawing/2014/main" id="{F648367D-C35C-4023-BEBE-F834D033B0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BFCF8A-B8C6-496A-98A5-BBB52DB70F16}"/>
              </a:ext>
            </a:extLst>
          </p:cNvPr>
          <p:cNvSpPr>
            <a:spLocks noGrp="1"/>
          </p:cNvSpPr>
          <p:nvPr>
            <p:ph type="sldNum" sz="quarter" idx="12"/>
          </p:nvPr>
        </p:nvSpPr>
        <p:spPr/>
        <p:txBody>
          <a:bodyPr/>
          <a:lstStyle/>
          <a:p>
            <a:fld id="{19590046-DA73-4BBF-84B5-C08E6F75191A}" type="slidenum">
              <a:rPr lang="en-US" smtClean="0"/>
              <a:t>‹#›</a:t>
            </a:fld>
            <a:endParaRPr lang="en-US"/>
          </a:p>
        </p:txBody>
      </p:sp>
      <p:sp>
        <p:nvSpPr>
          <p:cNvPr id="11" name="Rectangle 5">
            <a:extLst>
              <a:ext uri="{FF2B5EF4-FFF2-40B4-BE49-F238E27FC236}">
                <a16:creationId xmlns:a16="http://schemas.microsoft.com/office/drawing/2014/main" id="{CDE45C10-227D-42DF-A888-EEFD3784FA8E}"/>
              </a:ext>
              <a:ext uri="{C183D7F6-B498-43B3-948B-1728B52AA6E4}">
                <adec:decorative xmlns:adec="http://schemas.microsoft.com/office/drawing/2017/decorative" val="1"/>
              </a:ext>
            </a:extLst>
          </p:cNvPr>
          <p:cNvSpPr/>
          <p:nvPr/>
        </p:nvSpPr>
        <p:spPr>
          <a:xfrm>
            <a:off x="723900" y="750338"/>
            <a:ext cx="4580642"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DA214944-8898-48BC-AE6F-065DA7BBB8E8}"/>
              </a:ext>
              <a:ext uri="{C183D7F6-B498-43B3-948B-1728B52AA6E4}">
                <adec:decorative xmlns:adec="http://schemas.microsoft.com/office/drawing/2017/decorative" val="1"/>
              </a:ext>
            </a:extLst>
          </p:cNvPr>
          <p:cNvGrpSpPr/>
          <p:nvPr/>
        </p:nvGrpSpPr>
        <p:grpSpPr>
          <a:xfrm>
            <a:off x="2580478" y="4714704"/>
            <a:ext cx="867485" cy="115439"/>
            <a:chOff x="8910933" y="1861308"/>
            <a:chExt cx="867485" cy="115439"/>
          </a:xfrm>
        </p:grpSpPr>
        <p:sp>
          <p:nvSpPr>
            <p:cNvPr id="8" name="Rectangle 7">
              <a:extLst>
                <a:ext uri="{FF2B5EF4-FFF2-40B4-BE49-F238E27FC236}">
                  <a16:creationId xmlns:a16="http://schemas.microsoft.com/office/drawing/2014/main" id="{B94B3AAB-30C4-441D-B481-D253F8325953}"/>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id="{FDCB6176-5585-40BC-BC9C-CA625F989F1B}"/>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7C4F1D9-97D8-43DD-A319-C56367F97FCE}"/>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D25E64ED-B373-4866-B5A2-E805D3168BBB}"/>
              </a:ext>
            </a:extLst>
          </p:cNvPr>
          <p:cNvSpPr>
            <a:spLocks noGrp="1"/>
          </p:cNvSpPr>
          <p:nvPr>
            <p:ph type="title"/>
          </p:nvPr>
        </p:nvSpPr>
        <p:spPr>
          <a:xfrm>
            <a:off x="1151291" y="1274475"/>
            <a:ext cx="3761832" cy="2823913"/>
          </a:xfrm>
        </p:spPr>
        <p:txBody>
          <a:bodyPr anchor="b">
            <a:normAutofit/>
          </a:bodyPr>
          <a:lstStyle>
            <a:lvl1pPr algn="ctr">
              <a:defRPr sz="3200" cap="all" spc="600" baseline="0"/>
            </a:lvl1pPr>
          </a:lstStyle>
          <a:p>
            <a:r>
              <a:rPr lang="en-US" dirty="0"/>
              <a:t>Click to edit Master title style</a:t>
            </a:r>
          </a:p>
        </p:txBody>
      </p:sp>
      <p:sp>
        <p:nvSpPr>
          <p:cNvPr id="3" name="Text Placeholder 2">
            <a:extLst>
              <a:ext uri="{FF2B5EF4-FFF2-40B4-BE49-F238E27FC236}">
                <a16:creationId xmlns:a16="http://schemas.microsoft.com/office/drawing/2014/main" id="{AB6D6168-DDAE-41B2-A0D5-42185A2D028C}"/>
              </a:ext>
            </a:extLst>
          </p:cNvPr>
          <p:cNvSpPr>
            <a:spLocks noGrp="1"/>
          </p:cNvSpPr>
          <p:nvPr>
            <p:ph type="body" idx="1"/>
          </p:nvPr>
        </p:nvSpPr>
        <p:spPr>
          <a:xfrm>
            <a:off x="6556756" y="2730304"/>
            <a:ext cx="4383030" cy="1397390"/>
          </a:xfrm>
        </p:spPr>
        <p:txBody>
          <a:bodyPr anchor="ctr">
            <a:normAutofit/>
          </a:bodyPr>
          <a:lstStyle>
            <a:lvl1pPr marL="0" indent="0" algn="ctr">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623165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825EB-71EE-41B3-89D2-47A0C7C359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662F7D-C4AD-4BD4-AAC8-F0223EE4A38B}"/>
              </a:ext>
            </a:extLst>
          </p:cNvPr>
          <p:cNvSpPr>
            <a:spLocks noGrp="1"/>
          </p:cNvSpPr>
          <p:nvPr>
            <p:ph sz="half" idx="1"/>
          </p:nvPr>
        </p:nvSpPr>
        <p:spPr>
          <a:xfrm>
            <a:off x="1037305" y="2155369"/>
            <a:ext cx="4953000" cy="399832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9D0FB088-28C6-4667-8DF2-0DE32AE3EC30}"/>
              </a:ext>
            </a:extLst>
          </p:cNvPr>
          <p:cNvSpPr>
            <a:spLocks noGrp="1"/>
          </p:cNvSpPr>
          <p:nvPr>
            <p:ph sz="half" idx="2"/>
          </p:nvPr>
        </p:nvSpPr>
        <p:spPr>
          <a:xfrm>
            <a:off x="6172200" y="2155369"/>
            <a:ext cx="4953000" cy="39983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36095F-AE34-4E94-B722-E3A1205AEEDC}"/>
              </a:ext>
            </a:extLst>
          </p:cNvPr>
          <p:cNvSpPr>
            <a:spLocks noGrp="1"/>
          </p:cNvSpPr>
          <p:nvPr>
            <p:ph type="dt" sz="half" idx="10"/>
          </p:nvPr>
        </p:nvSpPr>
        <p:spPr/>
        <p:txBody>
          <a:bodyPr/>
          <a:lstStyle/>
          <a:p>
            <a:fld id="{C485584D-7D79-4248-9986-4CA35242F944}" type="datetimeFigureOut">
              <a:rPr lang="en-US" smtClean="0"/>
              <a:t>2/18/2022</a:t>
            </a:fld>
            <a:endParaRPr lang="en-US"/>
          </a:p>
        </p:txBody>
      </p:sp>
      <p:sp>
        <p:nvSpPr>
          <p:cNvPr id="6" name="Footer Placeholder 5">
            <a:extLst>
              <a:ext uri="{FF2B5EF4-FFF2-40B4-BE49-F238E27FC236}">
                <a16:creationId xmlns:a16="http://schemas.microsoft.com/office/drawing/2014/main" id="{6E06A8E6-BD94-48EA-8F35-DA0DF910AC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478AEF-56B8-49F5-81E8-663B1FFA073B}"/>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880867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F873F-001F-4254-97F3-05329E6A7B67}"/>
              </a:ext>
            </a:extLst>
          </p:cNvPr>
          <p:cNvSpPr>
            <a:spLocks noGrp="1"/>
          </p:cNvSpPr>
          <p:nvPr>
            <p:ph type="title"/>
          </p:nvPr>
        </p:nvSpPr>
        <p:spPr>
          <a:xfrm>
            <a:off x="1028700" y="555171"/>
            <a:ext cx="10134600" cy="1135517"/>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4A37B575-060F-4296-A28A-93DA109F96F5}"/>
              </a:ext>
            </a:extLst>
          </p:cNvPr>
          <p:cNvSpPr>
            <a:spLocks noGrp="1"/>
          </p:cNvSpPr>
          <p:nvPr>
            <p:ph type="body" idx="1"/>
          </p:nvPr>
        </p:nvSpPr>
        <p:spPr>
          <a:xfrm>
            <a:off x="1037306" y="1801620"/>
            <a:ext cx="4849036"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A581A51-F4D1-4A02-9918-C416F820B646}"/>
              </a:ext>
            </a:extLst>
          </p:cNvPr>
          <p:cNvSpPr>
            <a:spLocks noGrp="1"/>
          </p:cNvSpPr>
          <p:nvPr>
            <p:ph sz="half" idx="2"/>
          </p:nvPr>
        </p:nvSpPr>
        <p:spPr>
          <a:xfrm>
            <a:off x="1037306" y="2619103"/>
            <a:ext cx="4849036"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2916D0-3DFE-455D-9888-3FDEFD3DE0CD}"/>
              </a:ext>
            </a:extLst>
          </p:cNvPr>
          <p:cNvSpPr>
            <a:spLocks noGrp="1"/>
          </p:cNvSpPr>
          <p:nvPr>
            <p:ph type="body" sz="quarter" idx="3"/>
          </p:nvPr>
        </p:nvSpPr>
        <p:spPr>
          <a:xfrm>
            <a:off x="6250108" y="1801620"/>
            <a:ext cx="4904585"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093D763-0643-4A48-8007-93391C59F6D5}"/>
              </a:ext>
            </a:extLst>
          </p:cNvPr>
          <p:cNvSpPr>
            <a:spLocks noGrp="1"/>
          </p:cNvSpPr>
          <p:nvPr>
            <p:ph sz="quarter" idx="4"/>
          </p:nvPr>
        </p:nvSpPr>
        <p:spPr>
          <a:xfrm>
            <a:off x="6250108" y="2619103"/>
            <a:ext cx="4904585"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A2D07B-3A5D-41C2-83B8-BD1AD6522CAD}"/>
              </a:ext>
            </a:extLst>
          </p:cNvPr>
          <p:cNvSpPr>
            <a:spLocks noGrp="1"/>
          </p:cNvSpPr>
          <p:nvPr>
            <p:ph type="dt" sz="half" idx="10"/>
          </p:nvPr>
        </p:nvSpPr>
        <p:spPr/>
        <p:txBody>
          <a:bodyPr/>
          <a:lstStyle/>
          <a:p>
            <a:fld id="{C485584D-7D79-4248-9986-4CA35242F944}" type="datetimeFigureOut">
              <a:rPr lang="en-US" smtClean="0"/>
              <a:t>2/18/2022</a:t>
            </a:fld>
            <a:endParaRPr lang="en-US"/>
          </a:p>
        </p:txBody>
      </p:sp>
      <p:sp>
        <p:nvSpPr>
          <p:cNvPr id="8" name="Footer Placeholder 7">
            <a:extLst>
              <a:ext uri="{FF2B5EF4-FFF2-40B4-BE49-F238E27FC236}">
                <a16:creationId xmlns:a16="http://schemas.microsoft.com/office/drawing/2014/main" id="{0E2C1367-FE5A-4CDD-B85B-724FFFE5B5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92F244-23EB-4E1A-B74F-77F23F87978D}"/>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921935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76C0A-BEF4-4DE4-A9D2-C60298FC7F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67C0AC-3C98-4D68-AE72-CFFA1638CC02}"/>
              </a:ext>
            </a:extLst>
          </p:cNvPr>
          <p:cNvSpPr>
            <a:spLocks noGrp="1"/>
          </p:cNvSpPr>
          <p:nvPr>
            <p:ph type="dt" sz="half" idx="10"/>
          </p:nvPr>
        </p:nvSpPr>
        <p:spPr/>
        <p:txBody>
          <a:bodyPr/>
          <a:lstStyle/>
          <a:p>
            <a:fld id="{C485584D-7D79-4248-9986-4CA35242F944}" type="datetimeFigureOut">
              <a:rPr lang="en-US" smtClean="0"/>
              <a:t>2/18/2022</a:t>
            </a:fld>
            <a:endParaRPr lang="en-US"/>
          </a:p>
        </p:txBody>
      </p:sp>
      <p:sp>
        <p:nvSpPr>
          <p:cNvPr id="4" name="Footer Placeholder 3">
            <a:extLst>
              <a:ext uri="{FF2B5EF4-FFF2-40B4-BE49-F238E27FC236}">
                <a16:creationId xmlns:a16="http://schemas.microsoft.com/office/drawing/2014/main" id="{FEA7722A-E2E4-45D2-8A20-4853ED6837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6B9201-B20B-4412-B745-F2F6A91487E8}"/>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088667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C4889A-9ABE-4409-BAD8-F84C36C1FA09}"/>
              </a:ext>
            </a:extLst>
          </p:cNvPr>
          <p:cNvSpPr>
            <a:spLocks noGrp="1"/>
          </p:cNvSpPr>
          <p:nvPr>
            <p:ph type="dt" sz="half" idx="10"/>
          </p:nvPr>
        </p:nvSpPr>
        <p:spPr/>
        <p:txBody>
          <a:bodyPr/>
          <a:lstStyle/>
          <a:p>
            <a:fld id="{C485584D-7D79-4248-9986-4CA35242F944}" type="datetimeFigureOut">
              <a:rPr lang="en-US" smtClean="0"/>
              <a:t>2/18/2022</a:t>
            </a:fld>
            <a:endParaRPr lang="en-US"/>
          </a:p>
        </p:txBody>
      </p:sp>
      <p:sp>
        <p:nvSpPr>
          <p:cNvPr id="3" name="Footer Placeholder 2">
            <a:extLst>
              <a:ext uri="{FF2B5EF4-FFF2-40B4-BE49-F238E27FC236}">
                <a16:creationId xmlns:a16="http://schemas.microsoft.com/office/drawing/2014/main" id="{7DDA5A70-FE21-4CB6-A67B-1DC798E9E3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84AD11-7FD2-432C-A6AB-395BE9275C1B}"/>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4664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397CF-9CDD-4E78-8F35-A2FFE7867419}"/>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7194BFE-7A85-4123-B0F7-4DB1C141CE60}"/>
              </a:ext>
            </a:extLst>
          </p:cNvPr>
          <p:cNvSpPr>
            <a:spLocks noGrp="1"/>
          </p:cNvSpPr>
          <p:nvPr>
            <p:ph idx="1"/>
          </p:nvPr>
        </p:nvSpPr>
        <p:spPr>
          <a:xfrm>
            <a:off x="5183188" y="1066800"/>
            <a:ext cx="6172200" cy="48386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41EFD6D-1929-4A73-A860-22A36FF5C17D}"/>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99A5-94A1-4452-AFF0-918BDA8B14F9}"/>
              </a:ext>
            </a:extLst>
          </p:cNvPr>
          <p:cNvSpPr>
            <a:spLocks noGrp="1"/>
          </p:cNvSpPr>
          <p:nvPr>
            <p:ph type="dt" sz="half" idx="10"/>
          </p:nvPr>
        </p:nvSpPr>
        <p:spPr/>
        <p:txBody>
          <a:bodyPr/>
          <a:lstStyle/>
          <a:p>
            <a:fld id="{C485584D-7D79-4248-9986-4CA35242F944}" type="datetimeFigureOut">
              <a:rPr lang="en-US" smtClean="0"/>
              <a:t>2/18/2022</a:t>
            </a:fld>
            <a:endParaRPr lang="en-US"/>
          </a:p>
        </p:txBody>
      </p:sp>
      <p:sp>
        <p:nvSpPr>
          <p:cNvPr id="6" name="Footer Placeholder 5">
            <a:extLst>
              <a:ext uri="{FF2B5EF4-FFF2-40B4-BE49-F238E27FC236}">
                <a16:creationId xmlns:a16="http://schemas.microsoft.com/office/drawing/2014/main" id="{489589D8-DD83-406C-A77A-176D23993B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E46024-82ED-40EF-8846-F6CC44BC53DE}"/>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4162894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D12FA-83A4-42AF-98D7-312C4C5A7128}"/>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6CF1DC8-2932-4C6E-BFBB-8BA1C9598425}"/>
              </a:ext>
            </a:extLst>
          </p:cNvPr>
          <p:cNvSpPr>
            <a:spLocks noGrp="1"/>
          </p:cNvSpPr>
          <p:nvPr>
            <p:ph type="pic" idx="1"/>
          </p:nvPr>
        </p:nvSpPr>
        <p:spPr>
          <a:xfrm>
            <a:off x="5183188" y="1066800"/>
            <a:ext cx="5942012" cy="48387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D6E0000-EF01-46A5-8A71-25FB7EA3F94A}"/>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1AD40B-9246-4532-9F73-5BA9061C3ABA}"/>
              </a:ext>
            </a:extLst>
          </p:cNvPr>
          <p:cNvSpPr>
            <a:spLocks noGrp="1"/>
          </p:cNvSpPr>
          <p:nvPr>
            <p:ph type="dt" sz="half" idx="10"/>
          </p:nvPr>
        </p:nvSpPr>
        <p:spPr/>
        <p:txBody>
          <a:bodyPr/>
          <a:lstStyle/>
          <a:p>
            <a:fld id="{C485584D-7D79-4248-9986-4CA35242F944}" type="datetimeFigureOut">
              <a:rPr lang="en-US" smtClean="0"/>
              <a:t>2/18/2022</a:t>
            </a:fld>
            <a:endParaRPr lang="en-US"/>
          </a:p>
        </p:txBody>
      </p:sp>
      <p:sp>
        <p:nvSpPr>
          <p:cNvPr id="6" name="Footer Placeholder 5">
            <a:extLst>
              <a:ext uri="{FF2B5EF4-FFF2-40B4-BE49-F238E27FC236}">
                <a16:creationId xmlns:a16="http://schemas.microsoft.com/office/drawing/2014/main" id="{8BE6B9A0-5B1C-4F7B-828A-EF74E51478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2E99FB-C932-4165-A612-8B302D8F7229}"/>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888823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CE7638-D991-46E7-BF2C-67D1AC829628}"/>
              </a:ext>
            </a:extLst>
          </p:cNvPr>
          <p:cNvSpPr>
            <a:spLocks noGrp="1"/>
          </p:cNvSpPr>
          <p:nvPr>
            <p:ph type="title"/>
          </p:nvPr>
        </p:nvSpPr>
        <p:spPr>
          <a:xfrm>
            <a:off x="1028700" y="723900"/>
            <a:ext cx="10134600" cy="1288489"/>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CA7C6B9C-4923-4DAB-9748-D5CD289EB978}"/>
              </a:ext>
            </a:extLst>
          </p:cNvPr>
          <p:cNvSpPr>
            <a:spLocks noGrp="1"/>
          </p:cNvSpPr>
          <p:nvPr>
            <p:ph type="body" idx="1"/>
          </p:nvPr>
        </p:nvSpPr>
        <p:spPr>
          <a:xfrm>
            <a:off x="1028700" y="2161903"/>
            <a:ext cx="10134600" cy="396934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7578CF6-4B33-40E4-B881-5F4C568378E1}"/>
              </a:ext>
            </a:extLst>
          </p:cNvPr>
          <p:cNvSpPr>
            <a:spLocks noGrp="1"/>
          </p:cNvSpPr>
          <p:nvPr>
            <p:ph type="sldNum" sz="quarter" idx="4"/>
          </p:nvPr>
        </p:nvSpPr>
        <p:spPr>
          <a:xfrm>
            <a:off x="11394765" y="6245032"/>
            <a:ext cx="524491" cy="365125"/>
          </a:xfrm>
          <a:prstGeom prst="rect">
            <a:avLst/>
          </a:prstGeom>
        </p:spPr>
        <p:txBody>
          <a:bodyPr vert="horz" lIns="91440" tIns="45720" rIns="91440" bIns="45720" rtlCol="0" anchor="ctr"/>
          <a:lstStyle>
            <a:lvl1pPr algn="r">
              <a:defRPr sz="1050">
                <a:solidFill>
                  <a:schemeClr val="tx2"/>
                </a:solidFill>
              </a:defRPr>
            </a:lvl1pPr>
          </a:lstStyle>
          <a:p>
            <a:fld id="{19590046-DA73-4BBF-84B5-C08E6F75191A}" type="slidenum">
              <a:rPr lang="en-US" smtClean="0"/>
              <a:t>‹#›</a:t>
            </a:fld>
            <a:endParaRPr lang="en-US"/>
          </a:p>
        </p:txBody>
      </p:sp>
      <p:sp>
        <p:nvSpPr>
          <p:cNvPr id="4" name="Date Placeholder 3">
            <a:extLst>
              <a:ext uri="{FF2B5EF4-FFF2-40B4-BE49-F238E27FC236}">
                <a16:creationId xmlns:a16="http://schemas.microsoft.com/office/drawing/2014/main" id="{25AE857E-F564-4539-9984-10435B6140AC}"/>
              </a:ext>
            </a:extLst>
          </p:cNvPr>
          <p:cNvSpPr>
            <a:spLocks noGrp="1"/>
          </p:cNvSpPr>
          <p:nvPr>
            <p:ph type="dt" sz="half" idx="2"/>
          </p:nvPr>
        </p:nvSpPr>
        <p:spPr>
          <a:xfrm>
            <a:off x="354841" y="6245032"/>
            <a:ext cx="2659380" cy="365125"/>
          </a:xfrm>
          <a:prstGeom prst="rect">
            <a:avLst/>
          </a:prstGeom>
        </p:spPr>
        <p:txBody>
          <a:bodyPr vert="horz" lIns="91440" tIns="45720" rIns="91440" bIns="45720" rtlCol="0" anchor="ctr"/>
          <a:lstStyle>
            <a:lvl1pPr algn="l">
              <a:defRPr sz="1050">
                <a:solidFill>
                  <a:schemeClr val="tx2"/>
                </a:solidFill>
              </a:defRPr>
            </a:lvl1pPr>
          </a:lstStyle>
          <a:p>
            <a:fld id="{C485584D-7D79-4248-9986-4CA35242F944}" type="datetimeFigureOut">
              <a:rPr lang="en-US" smtClean="0"/>
              <a:t>2/18/2022</a:t>
            </a:fld>
            <a:endParaRPr lang="en-US"/>
          </a:p>
        </p:txBody>
      </p:sp>
      <p:sp>
        <p:nvSpPr>
          <p:cNvPr id="5" name="Footer Placeholder 4">
            <a:extLst>
              <a:ext uri="{FF2B5EF4-FFF2-40B4-BE49-F238E27FC236}">
                <a16:creationId xmlns:a16="http://schemas.microsoft.com/office/drawing/2014/main" id="{7D1EABEF-B998-4B11-A878-8F492F8E3983}"/>
              </a:ext>
            </a:extLst>
          </p:cNvPr>
          <p:cNvSpPr>
            <a:spLocks noGrp="1"/>
          </p:cNvSpPr>
          <p:nvPr>
            <p:ph type="ftr" sz="quarter" idx="3"/>
          </p:nvPr>
        </p:nvSpPr>
        <p:spPr>
          <a:xfrm>
            <a:off x="7279964" y="6245033"/>
            <a:ext cx="4112222" cy="365125"/>
          </a:xfrm>
          <a:prstGeom prst="rect">
            <a:avLst/>
          </a:prstGeom>
        </p:spPr>
        <p:txBody>
          <a:bodyPr vert="horz" lIns="91440" tIns="45720" rIns="91440" bIns="45720" rtlCol="0" anchor="ctr"/>
          <a:lstStyle>
            <a:lvl1pPr algn="r">
              <a:defRPr sz="1050">
                <a:solidFill>
                  <a:schemeClr val="tx2"/>
                </a:solidFill>
              </a:defRPr>
            </a:lvl1pPr>
          </a:lstStyle>
          <a:p>
            <a:endParaRPr lang="en-US"/>
          </a:p>
        </p:txBody>
      </p:sp>
      <p:sp>
        <p:nvSpPr>
          <p:cNvPr id="16" name="Freeform: Shape 15">
            <a:extLst>
              <a:ext uri="{FF2B5EF4-FFF2-40B4-BE49-F238E27FC236}">
                <a16:creationId xmlns:a16="http://schemas.microsoft.com/office/drawing/2014/main" id="{9EB54D17-3792-403D-9127-495845021D2B}"/>
              </a:ext>
            </a:extLst>
          </p:cNvPr>
          <p:cNvSpPr/>
          <p:nvPr/>
        </p:nvSpPr>
        <p:spPr>
          <a:xfrm>
            <a:off x="0" y="0"/>
            <a:ext cx="12192000" cy="6858000"/>
          </a:xfrm>
          <a:custGeom>
            <a:avLst/>
            <a:gdLst>
              <a:gd name="connsiteX0" fmla="*/ 160920 w 12192000"/>
              <a:gd name="connsiteY0" fmla="*/ 157606 h 6858000"/>
              <a:gd name="connsiteX1" fmla="*/ 160920 w 12192000"/>
              <a:gd name="connsiteY1" fmla="*/ 6700394 h 6858000"/>
              <a:gd name="connsiteX2" fmla="*/ 12031081 w 12192000"/>
              <a:gd name="connsiteY2" fmla="*/ 6700394 h 6858000"/>
              <a:gd name="connsiteX3" fmla="*/ 12031081 w 12192000"/>
              <a:gd name="connsiteY3" fmla="*/ 157606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160920" y="157606"/>
                </a:moveTo>
                <a:lnTo>
                  <a:pt x="160920" y="6700394"/>
                </a:lnTo>
                <a:lnTo>
                  <a:pt x="12031081" y="6700394"/>
                </a:lnTo>
                <a:lnTo>
                  <a:pt x="12031081" y="157606"/>
                </a:lnTo>
                <a:close/>
                <a:moveTo>
                  <a:pt x="0" y="0"/>
                </a:moveTo>
                <a:lnTo>
                  <a:pt x="12192000" y="0"/>
                </a:lnTo>
                <a:lnTo>
                  <a:pt x="12192000" y="6858000"/>
                </a:lnTo>
                <a:lnTo>
                  <a:pt x="0" y="685800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4221614"/>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05" r:id="rId6"/>
    <p:sldLayoutId id="2147483701" r:id="rId7"/>
    <p:sldLayoutId id="2147483702" r:id="rId8"/>
    <p:sldLayoutId id="2147483703" r:id="rId9"/>
    <p:sldLayoutId id="2147483704" r:id="rId10"/>
    <p:sldLayoutId id="2147483706" r:id="rId11"/>
  </p:sldLayoutIdLst>
  <p:txStyles>
    <p:titleStyle>
      <a:lvl1pPr algn="l" defTabSz="914400" rtl="0" eaLnBrk="1" latinLnBrk="0" hangingPunct="1">
        <a:lnSpc>
          <a:spcPct val="110000"/>
        </a:lnSpc>
        <a:spcBef>
          <a:spcPct val="0"/>
        </a:spcBef>
        <a:buNone/>
        <a:defRPr sz="3200" kern="1200" cap="none" baseline="0">
          <a:solidFill>
            <a:schemeClr val="tx2"/>
          </a:solidFill>
          <a:latin typeface="+mj-lt"/>
          <a:ea typeface="+mj-ea"/>
          <a:cs typeface="+mj-cs"/>
        </a:defRPr>
      </a:lvl1pPr>
    </p:titleStyle>
    <p:bodyStyle>
      <a:lvl1pPr marL="0" indent="0" algn="l" defTabSz="914400" rtl="0" eaLnBrk="1" latinLnBrk="0" hangingPunct="1">
        <a:lnSpc>
          <a:spcPct val="110000"/>
        </a:lnSpc>
        <a:spcBef>
          <a:spcPts val="1000"/>
        </a:spcBef>
        <a:buFontTx/>
        <a:buNone/>
        <a:defRPr sz="2000" kern="1200">
          <a:solidFill>
            <a:schemeClr val="tx2"/>
          </a:solidFill>
          <a:latin typeface="+mn-lt"/>
          <a:ea typeface="+mn-ea"/>
          <a:cs typeface="+mn-cs"/>
        </a:defRPr>
      </a:lvl1pPr>
      <a:lvl2pPr marL="274320" indent="-228600" algn="l" defTabSz="914400" rtl="0" eaLnBrk="1" latinLnBrk="0" hangingPunct="1">
        <a:lnSpc>
          <a:spcPct val="110000"/>
        </a:lnSpc>
        <a:spcBef>
          <a:spcPts val="500"/>
        </a:spcBef>
        <a:buSzPct val="85000"/>
        <a:buFont typeface="Arial" panose="020B0604020202020204" pitchFamily="34" charset="0"/>
        <a:buChar char="•"/>
        <a:defRPr sz="1800" kern="1200">
          <a:solidFill>
            <a:schemeClr val="tx2"/>
          </a:solidFill>
          <a:latin typeface="+mn-lt"/>
          <a:ea typeface="+mn-ea"/>
          <a:cs typeface="+mn-cs"/>
        </a:defRPr>
      </a:lvl2pPr>
      <a:lvl3pPr marL="274320" indent="0" algn="l" defTabSz="914400" rtl="0" eaLnBrk="1" latinLnBrk="0" hangingPunct="1">
        <a:lnSpc>
          <a:spcPct val="110000"/>
        </a:lnSpc>
        <a:spcBef>
          <a:spcPts val="500"/>
        </a:spcBef>
        <a:buFontTx/>
        <a:buNone/>
        <a:defRPr sz="1600" kern="1200">
          <a:solidFill>
            <a:schemeClr val="tx2"/>
          </a:solidFill>
          <a:latin typeface="+mn-lt"/>
          <a:ea typeface="+mn-ea"/>
          <a:cs typeface="+mn-cs"/>
        </a:defRPr>
      </a:lvl3pPr>
      <a:lvl4pPr marL="548640" indent="-228600" algn="l" defTabSz="914400" rtl="0" eaLnBrk="1" latinLnBrk="0" hangingPunct="1">
        <a:lnSpc>
          <a:spcPct val="110000"/>
        </a:lnSpc>
        <a:spcBef>
          <a:spcPts val="500"/>
        </a:spcBef>
        <a:buFont typeface="Arial" panose="020B0604020202020204" pitchFamily="34" charset="0"/>
        <a:buChar char="•"/>
        <a:defRPr sz="1400" kern="1200">
          <a:solidFill>
            <a:schemeClr val="tx2"/>
          </a:solidFill>
          <a:latin typeface="+mn-lt"/>
          <a:ea typeface="+mn-ea"/>
          <a:cs typeface="+mn-cs"/>
        </a:defRPr>
      </a:lvl4pPr>
      <a:lvl5pPr marL="54864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themeOverride" Target="../theme/themeOverride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23">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BF74FA-0B23-40E5-9C3D-238F8EF52584}"/>
              </a:ext>
            </a:extLst>
          </p:cNvPr>
          <p:cNvSpPr>
            <a:spLocks noGrp="1"/>
          </p:cNvSpPr>
          <p:nvPr>
            <p:ph type="ctrTitle"/>
          </p:nvPr>
        </p:nvSpPr>
        <p:spPr>
          <a:xfrm>
            <a:off x="1082340" y="1066800"/>
            <a:ext cx="3931320" cy="2267193"/>
          </a:xfrm>
        </p:spPr>
        <p:txBody>
          <a:bodyPr anchor="ctr">
            <a:normAutofit fontScale="90000"/>
          </a:bodyPr>
          <a:lstStyle/>
          <a:p>
            <a:pPr>
              <a:lnSpc>
                <a:spcPct val="100000"/>
              </a:lnSpc>
              <a:spcBef>
                <a:spcPts val="600"/>
              </a:spcBef>
            </a:pPr>
            <a:br>
              <a:rPr lang="en-US" sz="2000" b="1" dirty="0">
                <a:effectLst/>
                <a:latin typeface="Garamond" panose="02020404030301010803" pitchFamily="18" charset="0"/>
                <a:ea typeface="Times New Roman" panose="02020603050405020304" pitchFamily="18" charset="0"/>
                <a:cs typeface="Times New Roman" panose="02020603050405020304" pitchFamily="18" charset="0"/>
              </a:rPr>
            </a:br>
            <a:br>
              <a:rPr lang="en-US" sz="2000" b="1" dirty="0">
                <a:effectLst/>
                <a:latin typeface="Garamond" panose="02020404030301010803" pitchFamily="18" charset="0"/>
                <a:ea typeface="Times New Roman" panose="02020603050405020304" pitchFamily="18" charset="0"/>
                <a:cs typeface="Times New Roman" panose="02020603050405020304" pitchFamily="18" charset="0"/>
              </a:rPr>
            </a:br>
            <a:br>
              <a:rPr lang="en-US" sz="2000" b="1" dirty="0">
                <a:effectLst/>
                <a:latin typeface="Garamond" panose="02020404030301010803" pitchFamily="18" charset="0"/>
                <a:ea typeface="Times New Roman" panose="02020603050405020304" pitchFamily="18" charset="0"/>
                <a:cs typeface="Times New Roman" panose="02020603050405020304" pitchFamily="18" charset="0"/>
              </a:rPr>
            </a:br>
            <a:br>
              <a:rPr lang="en-US" sz="2000" b="1" dirty="0">
                <a:effectLst/>
                <a:latin typeface="Garamond" panose="02020404030301010803" pitchFamily="18" charset="0"/>
                <a:ea typeface="Times New Roman" panose="02020603050405020304" pitchFamily="18" charset="0"/>
                <a:cs typeface="Times New Roman" panose="02020603050405020304" pitchFamily="18" charset="0"/>
              </a:rPr>
            </a:br>
            <a:r>
              <a:rPr lang="en-US" sz="3600" b="1" cap="none" spc="600" dirty="0"/>
              <a:t>Strategic Plan</a:t>
            </a:r>
            <a:br>
              <a:rPr lang="en-CA" sz="3600" b="1" cap="none" spc="600" dirty="0"/>
            </a:br>
            <a:r>
              <a:rPr lang="en-US" sz="3600" b="1" cap="none" spc="600" dirty="0"/>
              <a:t>2022-2027</a:t>
            </a:r>
            <a:br>
              <a:rPr lang="en-CA" sz="2000" dirty="0">
                <a:effectLst/>
                <a:latin typeface="Garamond" panose="02020404030301010803" pitchFamily="18" charset="0"/>
                <a:ea typeface="Times New Roman" panose="02020603050405020304" pitchFamily="18" charset="0"/>
                <a:cs typeface="Times New Roman" panose="02020603050405020304" pitchFamily="18" charset="0"/>
              </a:rPr>
            </a:br>
            <a:endParaRPr lang="en-CA" sz="2000" dirty="0"/>
          </a:p>
        </p:txBody>
      </p:sp>
      <p:grpSp>
        <p:nvGrpSpPr>
          <p:cNvPr id="40" name="Group 27">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29" name="Rectangle 28">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Connector 29">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pic>
        <p:nvPicPr>
          <p:cNvPr id="10" name="Picture 9">
            <a:extLst>
              <a:ext uri="{FF2B5EF4-FFF2-40B4-BE49-F238E27FC236}">
                <a16:creationId xmlns:a16="http://schemas.microsoft.com/office/drawing/2014/main" id="{40F3A753-2F28-4F2A-AFC5-75604849369C}"/>
              </a:ext>
            </a:extLst>
          </p:cNvPr>
          <p:cNvPicPr/>
          <p:nvPr/>
        </p:nvPicPr>
        <p:blipFill rotWithShape="1">
          <a:blip r:embed="rId2" cstate="print">
            <a:extLst>
              <a:ext uri="{28A0092B-C50C-407E-A947-70E740481C1C}">
                <a14:useLocalDpi xmlns:a14="http://schemas.microsoft.com/office/drawing/2010/main" val="0"/>
              </a:ext>
            </a:extLst>
          </a:blip>
          <a:srcRect l="17790" t="18027" r="16982" b="19355"/>
          <a:stretch/>
        </p:blipFill>
        <p:spPr bwMode="auto">
          <a:xfrm>
            <a:off x="6639167" y="1173019"/>
            <a:ext cx="4470493" cy="387003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64210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4ACE2-4C84-4BED-9992-0FF7DE275E38}"/>
              </a:ext>
            </a:extLst>
          </p:cNvPr>
          <p:cNvSpPr>
            <a:spLocks noGrp="1"/>
          </p:cNvSpPr>
          <p:nvPr>
            <p:ph type="title"/>
          </p:nvPr>
        </p:nvSpPr>
        <p:spPr>
          <a:xfrm>
            <a:off x="914400" y="1593907"/>
            <a:ext cx="4211273" cy="3514988"/>
          </a:xfrm>
        </p:spPr>
        <p:txBody>
          <a:bodyPr>
            <a:noAutofit/>
          </a:bodyPr>
          <a:lstStyle/>
          <a:p>
            <a:r>
              <a:rPr lang="en-US" b="1" cap="none" dirty="0">
                <a:cs typeface="Times New Roman" panose="02020603050405020304" pitchFamily="18" charset="0"/>
              </a:rPr>
              <a:t>Community Programming</a:t>
            </a:r>
            <a:br>
              <a:rPr lang="en-US" cap="none" dirty="0">
                <a:cs typeface="Times New Roman" panose="02020603050405020304" pitchFamily="18" charset="0"/>
              </a:rPr>
            </a:br>
            <a:br>
              <a:rPr lang="en-CA" cap="none" dirty="0">
                <a:cs typeface="Times New Roman" panose="02020603050405020304" pitchFamily="18" charset="0"/>
              </a:rPr>
            </a:br>
            <a:r>
              <a:rPr lang="en-CA" cap="none" dirty="0">
                <a:cs typeface="Times New Roman" panose="02020603050405020304" pitchFamily="18" charset="0"/>
              </a:rPr>
              <a:t>“</a:t>
            </a:r>
            <a:r>
              <a:rPr lang="en-US" cap="none" dirty="0">
                <a:cs typeface="Times New Roman" panose="02020603050405020304" pitchFamily="18" charset="0"/>
              </a:rPr>
              <a:t>Growing Our Programs To Serve You Better”</a:t>
            </a:r>
            <a:br>
              <a:rPr lang="en-CA" dirty="0">
                <a:effectLst/>
                <a:ea typeface="Times New Roman" panose="02020603050405020304" pitchFamily="18" charset="0"/>
                <a:cs typeface="Times New Roman" panose="02020603050405020304" pitchFamily="18" charset="0"/>
              </a:rPr>
            </a:br>
            <a:endParaRPr lang="en-CA" cap="none" dirty="0"/>
          </a:p>
        </p:txBody>
      </p:sp>
      <p:sp>
        <p:nvSpPr>
          <p:cNvPr id="3" name="Text Placeholder 2">
            <a:extLst>
              <a:ext uri="{FF2B5EF4-FFF2-40B4-BE49-F238E27FC236}">
                <a16:creationId xmlns:a16="http://schemas.microsoft.com/office/drawing/2014/main" id="{26FAA91B-D090-44FC-8A47-A26A04C4D31E}"/>
              </a:ext>
            </a:extLst>
          </p:cNvPr>
          <p:cNvSpPr>
            <a:spLocks noGrp="1"/>
          </p:cNvSpPr>
          <p:nvPr>
            <p:ph type="body" idx="1"/>
          </p:nvPr>
        </p:nvSpPr>
        <p:spPr>
          <a:xfrm>
            <a:off x="6556756" y="2281463"/>
            <a:ext cx="4383030" cy="3280437"/>
          </a:xfrm>
        </p:spPr>
        <p:txBody>
          <a:bodyPr>
            <a:normAutofit fontScale="25000" lnSpcReduction="20000"/>
          </a:bodyPr>
          <a:lstStyle/>
          <a:p>
            <a:pPr algn="l">
              <a:lnSpc>
                <a:spcPct val="100000"/>
              </a:lnSpc>
            </a:pPr>
            <a:r>
              <a:rPr lang="en-CA" sz="6000" dirty="0">
                <a:solidFill>
                  <a:schemeClr val="tx1"/>
                </a:solidFill>
                <a:latin typeface="Garamond" panose="02020404030301010803" pitchFamily="18" charset="0"/>
              </a:rPr>
              <a:t>We will…</a:t>
            </a:r>
            <a:endParaRPr lang="en-CA" sz="6000" dirty="0">
              <a:latin typeface="Garamond" panose="02020404030301010803" pitchFamily="18" charset="0"/>
              <a:ea typeface="Times New Roman" panose="02020603050405020304" pitchFamily="18" charset="0"/>
              <a:cs typeface="Times New Roman" panose="02020603050405020304" pitchFamily="18" charset="0"/>
            </a:endParaRPr>
          </a:p>
          <a:p>
            <a:pPr marL="285750" lvl="0" indent="-285750" algn="l">
              <a:lnSpc>
                <a:spcPct val="100000"/>
              </a:lnSpc>
              <a:buFont typeface="Arial" panose="020B0604020202020204" pitchFamily="34" charset="0"/>
              <a:buChar char="•"/>
            </a:pPr>
            <a:r>
              <a:rPr lang="en-CA" sz="6000" dirty="0">
                <a:latin typeface="Garamond" panose="02020404030301010803" pitchFamily="18" charset="0"/>
                <a:ea typeface="Times New Roman" panose="02020603050405020304" pitchFamily="18" charset="0"/>
                <a:cs typeface="Times New Roman" panose="02020603050405020304" pitchFamily="18" charset="0"/>
              </a:rPr>
              <a:t>C</a:t>
            </a:r>
            <a:r>
              <a:rPr lang="en-CA" sz="6000" dirty="0">
                <a:effectLst/>
                <a:latin typeface="Garamond" panose="02020404030301010803" pitchFamily="18" charset="0"/>
                <a:ea typeface="Times New Roman" panose="02020603050405020304" pitchFamily="18" charset="0"/>
                <a:cs typeface="Times New Roman" panose="02020603050405020304" pitchFamily="18" charset="0"/>
              </a:rPr>
              <a:t>ontinue to expand our community programming in response to community need.</a:t>
            </a:r>
          </a:p>
          <a:p>
            <a:pPr marL="285750" lvl="0" indent="-285750" algn="l">
              <a:lnSpc>
                <a:spcPct val="100000"/>
              </a:lnSpc>
              <a:buFont typeface="Arial" panose="020B0604020202020204" pitchFamily="34" charset="0"/>
              <a:buChar char="•"/>
            </a:pPr>
            <a:r>
              <a:rPr lang="en-CA" sz="6000" dirty="0">
                <a:latin typeface="Garamond" panose="02020404030301010803" pitchFamily="18" charset="0"/>
                <a:ea typeface="Times New Roman" panose="02020603050405020304" pitchFamily="18" charset="0"/>
                <a:cs typeface="Times New Roman" panose="02020603050405020304" pitchFamily="18" charset="0"/>
              </a:rPr>
              <a:t>B</a:t>
            </a:r>
            <a:r>
              <a:rPr lang="en-CA" sz="6000" dirty="0">
                <a:effectLst/>
                <a:latin typeface="Garamond" panose="02020404030301010803" pitchFamily="18" charset="0"/>
                <a:ea typeface="Times New Roman" panose="02020603050405020304" pitchFamily="18" charset="0"/>
                <a:cs typeface="Times New Roman" panose="02020603050405020304" pitchFamily="18" charset="0"/>
              </a:rPr>
              <a:t>e a “Community Hub” for all things Palliative Care.</a:t>
            </a:r>
          </a:p>
          <a:p>
            <a:pPr marL="285750" lvl="0" indent="-285750" algn="l">
              <a:lnSpc>
                <a:spcPct val="100000"/>
              </a:lnSpc>
              <a:buFont typeface="Arial" panose="020B0604020202020204" pitchFamily="34" charset="0"/>
              <a:buChar char="•"/>
            </a:pPr>
            <a:r>
              <a:rPr lang="en-CA" sz="6000" dirty="0">
                <a:latin typeface="Garamond" panose="02020404030301010803" pitchFamily="18" charset="0"/>
                <a:ea typeface="Times New Roman" panose="02020603050405020304" pitchFamily="18" charset="0"/>
                <a:cs typeface="Times New Roman" panose="02020603050405020304" pitchFamily="18" charset="0"/>
              </a:rPr>
              <a:t>C</a:t>
            </a:r>
            <a:r>
              <a:rPr lang="en-CA" sz="6000" dirty="0">
                <a:effectLst/>
                <a:latin typeface="Garamond" panose="02020404030301010803" pitchFamily="18" charset="0"/>
                <a:ea typeface="Times New Roman" panose="02020603050405020304" pitchFamily="18" charset="0"/>
                <a:cs typeface="Times New Roman" panose="02020603050405020304" pitchFamily="18" charset="0"/>
              </a:rPr>
              <a:t>ommit to seeking out a permanent secondary site that will be suitable to offer such programming.</a:t>
            </a:r>
          </a:p>
          <a:p>
            <a:pPr marL="285750" lvl="0" indent="-285750" algn="l">
              <a:lnSpc>
                <a:spcPct val="100000"/>
              </a:lnSpc>
              <a:buFont typeface="Arial" panose="020B0604020202020204" pitchFamily="34" charset="0"/>
              <a:buChar char="•"/>
            </a:pPr>
            <a:r>
              <a:rPr lang="en-CA" sz="6000" dirty="0">
                <a:latin typeface="Garamond" panose="02020404030301010803" pitchFamily="18" charset="0"/>
                <a:ea typeface="Times New Roman" panose="02020603050405020304" pitchFamily="18" charset="0"/>
                <a:cs typeface="Times New Roman" panose="02020603050405020304" pitchFamily="18" charset="0"/>
              </a:rPr>
              <a:t>B</a:t>
            </a:r>
            <a:r>
              <a:rPr lang="en-CA" sz="6000" dirty="0">
                <a:effectLst/>
                <a:latin typeface="Garamond" panose="02020404030301010803" pitchFamily="18" charset="0"/>
                <a:ea typeface="Times New Roman" panose="02020603050405020304" pitchFamily="18" charset="0"/>
                <a:cs typeface="Times New Roman" panose="02020603050405020304" pitchFamily="18" charset="0"/>
              </a:rPr>
              <a:t>e the leaders in providing death and dying education in schools and will be widely accepted as the “go to” organization for children’s grief and bereavement support.</a:t>
            </a:r>
          </a:p>
          <a:p>
            <a:pPr marL="285750" lvl="0" indent="-285750" algn="l">
              <a:lnSpc>
                <a:spcPct val="100000"/>
              </a:lnSpc>
              <a:buFont typeface="Arial" panose="020B0604020202020204" pitchFamily="34" charset="0"/>
              <a:buChar char="•"/>
            </a:pPr>
            <a:r>
              <a:rPr lang="en-CA" sz="6000" dirty="0">
                <a:latin typeface="Garamond" panose="02020404030301010803" pitchFamily="18" charset="0"/>
                <a:ea typeface="Times New Roman" panose="02020603050405020304" pitchFamily="18" charset="0"/>
                <a:cs typeface="Times New Roman" panose="02020603050405020304" pitchFamily="18" charset="0"/>
              </a:rPr>
              <a:t>C</a:t>
            </a:r>
            <a:r>
              <a:rPr lang="en-CA" sz="6000" dirty="0">
                <a:effectLst/>
                <a:latin typeface="Garamond" panose="02020404030301010803" pitchFamily="18" charset="0"/>
                <a:ea typeface="Times New Roman" panose="02020603050405020304" pitchFamily="18" charset="0"/>
                <a:cs typeface="Times New Roman" panose="02020603050405020304" pitchFamily="18" charset="0"/>
              </a:rPr>
              <a:t>ontinue to offer community programming that will  provide choices to individuals regarding how they would prefer to  access services.</a:t>
            </a:r>
          </a:p>
          <a:p>
            <a:pPr marL="285750" lvl="0" indent="-285750" algn="l">
              <a:lnSpc>
                <a:spcPct val="100000"/>
              </a:lnSpc>
              <a:buFont typeface="Arial" panose="020B0604020202020204" pitchFamily="34" charset="0"/>
              <a:buChar char="•"/>
            </a:pPr>
            <a:r>
              <a:rPr lang="en-CA" sz="6000" dirty="0">
                <a:latin typeface="Garamond" panose="02020404030301010803" pitchFamily="18" charset="0"/>
                <a:ea typeface="Times New Roman" panose="02020603050405020304" pitchFamily="18" charset="0"/>
                <a:cs typeface="Times New Roman" panose="02020603050405020304" pitchFamily="18" charset="0"/>
              </a:rPr>
              <a:t>C</a:t>
            </a:r>
            <a:r>
              <a:rPr lang="en-CA" sz="6000" dirty="0">
                <a:effectLst/>
                <a:latin typeface="Garamond" panose="02020404030301010803" pitchFamily="18" charset="0"/>
                <a:ea typeface="Times New Roman" panose="02020603050405020304" pitchFamily="18" charset="0"/>
                <a:cs typeface="Times New Roman" panose="02020603050405020304" pitchFamily="18" charset="0"/>
              </a:rPr>
              <a:t>ontinue to support individuals in our shared care team and ensure that programs will continue to grow.</a:t>
            </a:r>
          </a:p>
          <a:p>
            <a:pPr marL="285750" lvl="0" indent="-285750" algn="l">
              <a:lnSpc>
                <a:spcPct val="100000"/>
              </a:lnSpc>
              <a:buFont typeface="Arial" panose="020B0604020202020204" pitchFamily="34" charset="0"/>
              <a:buChar char="•"/>
            </a:pPr>
            <a:r>
              <a:rPr lang="en-CA" sz="6000" dirty="0">
                <a:effectLst/>
                <a:latin typeface="Garamond" panose="02020404030301010803" pitchFamily="18" charset="0"/>
                <a:ea typeface="Times New Roman" panose="02020603050405020304" pitchFamily="18" charset="0"/>
                <a:cs typeface="Times New Roman" panose="02020603050405020304" pitchFamily="18" charset="0"/>
              </a:rPr>
              <a:t> </a:t>
            </a:r>
            <a:r>
              <a:rPr lang="en-CA" sz="6000" dirty="0">
                <a:latin typeface="Garamond" panose="02020404030301010803" pitchFamily="18" charset="0"/>
                <a:ea typeface="Times New Roman" panose="02020603050405020304" pitchFamily="18" charset="0"/>
                <a:cs typeface="Times New Roman" panose="02020603050405020304" pitchFamily="18" charset="0"/>
              </a:rPr>
              <a:t>E</a:t>
            </a:r>
            <a:r>
              <a:rPr lang="en-CA" sz="6000" dirty="0">
                <a:effectLst/>
                <a:latin typeface="Garamond" panose="02020404030301010803" pitchFamily="18" charset="0"/>
                <a:ea typeface="Times New Roman" panose="02020603050405020304" pitchFamily="18" charset="0"/>
                <a:cs typeface="Times New Roman" panose="02020603050405020304" pitchFamily="18" charset="0"/>
              </a:rPr>
              <a:t>nsure that access to our services is equitable across the region regardless of geography.</a:t>
            </a:r>
          </a:p>
          <a:p>
            <a:pPr marL="347472" lvl="0" indent="-347472" algn="l" fontAlgn="t">
              <a:spcBef>
                <a:spcPts val="0"/>
              </a:spcBef>
              <a:spcAft>
                <a:spcPts val="0"/>
              </a:spcAft>
              <a:buFont typeface="Arial" panose="020B0604020202020204" pitchFamily="34" charset="0"/>
              <a:buChar char="•"/>
            </a:pPr>
            <a:endParaRPr lang="en-CA" sz="6000" b="0" i="0" u="none" strike="noStrike" cap="none" spc="0" dirty="0">
              <a:solidFill>
                <a:schemeClr val="tx1"/>
              </a:solidFill>
              <a:effectLst/>
              <a:latin typeface="Arial" panose="020B0604020202020204" pitchFamily="34" charset="0"/>
            </a:endParaRPr>
          </a:p>
          <a:p>
            <a:pPr lvl="0" algn="l"/>
            <a:r>
              <a:rPr lang="en-US" sz="5600" dirty="0">
                <a:latin typeface="Garamond" panose="02020404030301010803" pitchFamily="18" charset="0"/>
              </a:rPr>
              <a:t>	</a:t>
            </a:r>
          </a:p>
          <a:p>
            <a:endParaRPr lang="en-CA" dirty="0"/>
          </a:p>
        </p:txBody>
      </p:sp>
      <p:sp>
        <p:nvSpPr>
          <p:cNvPr id="5" name="Footer Placeholder 5">
            <a:extLst>
              <a:ext uri="{FF2B5EF4-FFF2-40B4-BE49-F238E27FC236}">
                <a16:creationId xmlns:a16="http://schemas.microsoft.com/office/drawing/2014/main" id="{69B6416A-7D36-41C7-9DEA-E08CB2CC08F2}"/>
              </a:ext>
            </a:extLst>
          </p:cNvPr>
          <p:cNvSpPr>
            <a:spLocks noGrp="1"/>
          </p:cNvSpPr>
          <p:nvPr>
            <p:ph type="ftr" sz="quarter" idx="11"/>
          </p:nvPr>
        </p:nvSpPr>
        <p:spPr>
          <a:xfrm>
            <a:off x="914400" y="6320763"/>
            <a:ext cx="10477500" cy="352162"/>
          </a:xfrm>
        </p:spPr>
        <p:txBody>
          <a:bodyPr/>
          <a:lstStyle/>
          <a:p>
            <a:pPr algn="ctr"/>
            <a:r>
              <a:rPr lang="en-CA" sz="1000" dirty="0"/>
              <a:t>Inclusion ~ Compassion ~ Accountability ~ Respect &amp; Dignity ~ Excellence</a:t>
            </a:r>
            <a:endParaRPr lang="en-US" sz="1000" dirty="0"/>
          </a:p>
        </p:txBody>
      </p:sp>
      <p:pic>
        <p:nvPicPr>
          <p:cNvPr id="6" name="Picture 5">
            <a:extLst>
              <a:ext uri="{FF2B5EF4-FFF2-40B4-BE49-F238E27FC236}">
                <a16:creationId xmlns:a16="http://schemas.microsoft.com/office/drawing/2014/main" id="{1EBB07E6-5F30-4E85-87AF-1B5DAC0B5FB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543251" y="6258187"/>
            <a:ext cx="461395" cy="414739"/>
          </a:xfrm>
          <a:prstGeom prst="rect">
            <a:avLst/>
          </a:prstGeom>
          <a:noFill/>
          <a:ln>
            <a:noFill/>
          </a:ln>
        </p:spPr>
      </p:pic>
    </p:spTree>
    <p:extLst>
      <p:ext uri="{BB962C8B-B14F-4D97-AF65-F5344CB8AC3E}">
        <p14:creationId xmlns:p14="http://schemas.microsoft.com/office/powerpoint/2010/main" val="1651687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4ACE2-4C84-4BED-9992-0FF7DE275E38}"/>
              </a:ext>
            </a:extLst>
          </p:cNvPr>
          <p:cNvSpPr>
            <a:spLocks noGrp="1"/>
          </p:cNvSpPr>
          <p:nvPr>
            <p:ph type="title"/>
          </p:nvPr>
        </p:nvSpPr>
        <p:spPr>
          <a:xfrm>
            <a:off x="914400" y="1593906"/>
            <a:ext cx="4211273" cy="2894203"/>
          </a:xfrm>
        </p:spPr>
        <p:txBody>
          <a:bodyPr>
            <a:normAutofit fontScale="90000"/>
          </a:bodyPr>
          <a:lstStyle/>
          <a:p>
            <a:r>
              <a:rPr lang="en-US" sz="3600" b="1" cap="none" dirty="0">
                <a:cs typeface="Times New Roman" panose="02020603050405020304" pitchFamily="18" charset="0"/>
              </a:rPr>
              <a:t>Campbell House </a:t>
            </a:r>
            <a:br>
              <a:rPr lang="en-CA" sz="3600" cap="none" dirty="0">
                <a:cs typeface="Times New Roman" panose="02020603050405020304" pitchFamily="18" charset="0"/>
              </a:rPr>
            </a:br>
            <a:br>
              <a:rPr lang="en-CA" sz="3600" cap="none" dirty="0">
                <a:cs typeface="Times New Roman" panose="02020603050405020304" pitchFamily="18" charset="0"/>
              </a:rPr>
            </a:br>
            <a:r>
              <a:rPr lang="en-US" sz="3600" cap="none" dirty="0">
                <a:cs typeface="Times New Roman" panose="02020603050405020304" pitchFamily="18" charset="0"/>
              </a:rPr>
              <a:t>“Providing Top Quality Care Is Our Passion”</a:t>
            </a:r>
            <a:br>
              <a:rPr lang="en-CA" sz="3600" dirty="0">
                <a:effectLst/>
                <a:ea typeface="Times New Roman" panose="02020603050405020304" pitchFamily="18" charset="0"/>
                <a:cs typeface="Times New Roman" panose="02020603050405020304" pitchFamily="18" charset="0"/>
              </a:rPr>
            </a:br>
            <a:br>
              <a:rPr lang="en-CA" sz="2800" dirty="0">
                <a:effectLst/>
                <a:ea typeface="Times New Roman" panose="02020603050405020304" pitchFamily="18" charset="0"/>
                <a:cs typeface="Times New Roman" panose="02020603050405020304" pitchFamily="18" charset="0"/>
              </a:rPr>
            </a:br>
            <a:endParaRPr lang="en-CA" sz="2800" cap="none" dirty="0"/>
          </a:p>
        </p:txBody>
      </p:sp>
      <p:sp>
        <p:nvSpPr>
          <p:cNvPr id="3" name="Text Placeholder 2">
            <a:extLst>
              <a:ext uri="{FF2B5EF4-FFF2-40B4-BE49-F238E27FC236}">
                <a16:creationId xmlns:a16="http://schemas.microsoft.com/office/drawing/2014/main" id="{26FAA91B-D090-44FC-8A47-A26A04C4D31E}"/>
              </a:ext>
            </a:extLst>
          </p:cNvPr>
          <p:cNvSpPr>
            <a:spLocks noGrp="1"/>
          </p:cNvSpPr>
          <p:nvPr>
            <p:ph type="body" idx="1"/>
          </p:nvPr>
        </p:nvSpPr>
        <p:spPr>
          <a:xfrm>
            <a:off x="6556756" y="2281463"/>
            <a:ext cx="4383030" cy="3280437"/>
          </a:xfrm>
        </p:spPr>
        <p:txBody>
          <a:bodyPr>
            <a:normAutofit fontScale="25000" lnSpcReduction="20000"/>
          </a:bodyPr>
          <a:lstStyle/>
          <a:p>
            <a:pPr algn="l"/>
            <a:r>
              <a:rPr lang="en-CA" sz="6000" dirty="0">
                <a:solidFill>
                  <a:schemeClr val="tx1"/>
                </a:solidFill>
                <a:latin typeface="Garamond" panose="02020404030301010803" pitchFamily="18" charset="0"/>
              </a:rPr>
              <a:t>We will…</a:t>
            </a:r>
            <a:endParaRPr lang="en-CA" sz="6000" cap="none" spc="0" dirty="0">
              <a:solidFill>
                <a:schemeClr val="tx1"/>
              </a:solidFill>
              <a:effectLst/>
              <a:latin typeface="Garamond" panose="02020404030301010803" pitchFamily="18" charset="0"/>
            </a:endParaRPr>
          </a:p>
          <a:p>
            <a:pPr marL="342900" lvl="0" indent="-342900" algn="l">
              <a:buFont typeface="Symbol" panose="05050102010706020507" pitchFamily="18" charset="2"/>
              <a:buChar char=""/>
            </a:pPr>
            <a:r>
              <a:rPr lang="en-CA" sz="6000" cap="none" spc="0" dirty="0">
                <a:solidFill>
                  <a:schemeClr val="tx1"/>
                </a:solidFill>
                <a:effectLst/>
                <a:latin typeface="Garamond" panose="02020404030301010803" pitchFamily="18" charset="0"/>
              </a:rPr>
              <a:t>Implement a robust system for measuring quality care for those receiving our services.</a:t>
            </a:r>
          </a:p>
          <a:p>
            <a:pPr marL="342900" lvl="0" indent="-342900" algn="l">
              <a:buFont typeface="Symbol" panose="05050102010706020507" pitchFamily="18" charset="2"/>
              <a:buChar char=""/>
            </a:pPr>
            <a:r>
              <a:rPr lang="en-CA" sz="6000" dirty="0">
                <a:solidFill>
                  <a:schemeClr val="tx1"/>
                </a:solidFill>
                <a:latin typeface="Garamond" panose="02020404030301010803" pitchFamily="18" charset="0"/>
              </a:rPr>
              <a:t>C</a:t>
            </a:r>
            <a:r>
              <a:rPr lang="en-CA" sz="6000" cap="none" spc="0" dirty="0">
                <a:solidFill>
                  <a:schemeClr val="tx1"/>
                </a:solidFill>
                <a:effectLst/>
                <a:latin typeface="Garamond" panose="02020404030301010803" pitchFamily="18" charset="0"/>
              </a:rPr>
              <a:t>ommit to making changes that will improve service delivery.</a:t>
            </a:r>
          </a:p>
          <a:p>
            <a:pPr marL="342900" lvl="0" indent="-342900" algn="l">
              <a:buFont typeface="Symbol" panose="05050102010706020507" pitchFamily="18" charset="2"/>
              <a:buChar char=""/>
            </a:pPr>
            <a:r>
              <a:rPr lang="en-CA" sz="6000" dirty="0">
                <a:solidFill>
                  <a:schemeClr val="tx1"/>
                </a:solidFill>
                <a:latin typeface="Garamond" panose="02020404030301010803" pitchFamily="18" charset="0"/>
              </a:rPr>
              <a:t>B</a:t>
            </a:r>
            <a:r>
              <a:rPr lang="en-CA" sz="6000" cap="none" spc="0" dirty="0">
                <a:solidFill>
                  <a:schemeClr val="tx1"/>
                </a:solidFill>
                <a:effectLst/>
                <a:latin typeface="Garamond" panose="02020404030301010803" pitchFamily="18" charset="0"/>
              </a:rPr>
              <a:t>e recognized in the community for leadership and expertise in end-of-life care.</a:t>
            </a:r>
          </a:p>
          <a:p>
            <a:pPr marL="342900" lvl="0" indent="-342900" algn="l">
              <a:buFont typeface="Symbol" panose="05050102010706020507" pitchFamily="18" charset="2"/>
              <a:buChar char=""/>
            </a:pPr>
            <a:r>
              <a:rPr lang="en-CA" sz="6000" dirty="0">
                <a:solidFill>
                  <a:schemeClr val="tx1"/>
                </a:solidFill>
                <a:latin typeface="Garamond" panose="02020404030301010803" pitchFamily="18" charset="0"/>
              </a:rPr>
              <a:t>E</a:t>
            </a:r>
            <a:r>
              <a:rPr lang="en-CA" sz="6000" cap="none" spc="0" dirty="0">
                <a:solidFill>
                  <a:schemeClr val="tx1"/>
                </a:solidFill>
                <a:effectLst/>
                <a:latin typeface="Garamond" panose="02020404030301010803" pitchFamily="18" charset="0"/>
              </a:rPr>
              <a:t>mbed quality improvement in our day-to-day work.</a:t>
            </a:r>
          </a:p>
          <a:p>
            <a:pPr marL="342900" lvl="0" indent="-342900" algn="l">
              <a:buFont typeface="Symbol" panose="05050102010706020507" pitchFamily="18" charset="2"/>
              <a:buChar char=""/>
            </a:pPr>
            <a:r>
              <a:rPr lang="en-CA" sz="6000" dirty="0">
                <a:solidFill>
                  <a:schemeClr val="tx1"/>
                </a:solidFill>
                <a:latin typeface="Garamond" panose="02020404030301010803" pitchFamily="18" charset="0"/>
              </a:rPr>
              <a:t>N</a:t>
            </a:r>
            <a:r>
              <a:rPr lang="en-CA" sz="6000" cap="none" spc="0" dirty="0">
                <a:solidFill>
                  <a:schemeClr val="tx1"/>
                </a:solidFill>
                <a:effectLst/>
                <a:latin typeface="Garamond" panose="02020404030301010803" pitchFamily="18" charset="0"/>
              </a:rPr>
              <a:t>ot only maintain HPCO Accreditation but strive to exceed those standards</a:t>
            </a:r>
          </a:p>
          <a:p>
            <a:pPr marL="342900" lvl="0" indent="-342900" algn="l">
              <a:buFont typeface="Symbol" panose="05050102010706020507" pitchFamily="18" charset="2"/>
              <a:buChar char=""/>
            </a:pPr>
            <a:r>
              <a:rPr lang="en-CA" sz="6000" dirty="0">
                <a:solidFill>
                  <a:schemeClr val="tx1"/>
                </a:solidFill>
                <a:latin typeface="Garamond" panose="02020404030301010803" pitchFamily="18" charset="0"/>
              </a:rPr>
              <a:t>A</a:t>
            </a:r>
            <a:r>
              <a:rPr lang="en-CA" sz="6000" cap="none" spc="0" dirty="0">
                <a:solidFill>
                  <a:schemeClr val="tx1"/>
                </a:solidFill>
                <a:effectLst/>
                <a:latin typeface="Garamond" panose="02020404030301010803" pitchFamily="18" charset="0"/>
              </a:rPr>
              <a:t>ddress inefficiencies and continue to improve processes.</a:t>
            </a:r>
          </a:p>
          <a:p>
            <a:pPr marL="342900" lvl="0" indent="-342900" algn="l">
              <a:buFont typeface="Symbol" panose="05050102010706020507" pitchFamily="18" charset="2"/>
              <a:buChar char=""/>
            </a:pPr>
            <a:r>
              <a:rPr lang="en-CA" sz="6000" dirty="0">
                <a:solidFill>
                  <a:schemeClr val="tx1"/>
                </a:solidFill>
                <a:latin typeface="Garamond" panose="02020404030301010803" pitchFamily="18" charset="0"/>
              </a:rPr>
              <a:t>C</a:t>
            </a:r>
            <a:r>
              <a:rPr lang="en-CA" sz="6000" cap="none" spc="0" dirty="0">
                <a:solidFill>
                  <a:schemeClr val="tx1"/>
                </a:solidFill>
                <a:effectLst/>
                <a:latin typeface="Garamond" panose="02020404030301010803" pitchFamily="18" charset="0"/>
              </a:rPr>
              <a:t>ollect meaningful data that will inform future direction for growth.</a:t>
            </a:r>
          </a:p>
          <a:p>
            <a:pPr marL="342900" lvl="0" indent="-342900" algn="l">
              <a:buFont typeface="Symbol" panose="05050102010706020507" pitchFamily="18" charset="2"/>
              <a:buChar char=""/>
            </a:pPr>
            <a:r>
              <a:rPr lang="en-CA" sz="6000" dirty="0">
                <a:solidFill>
                  <a:schemeClr val="tx1"/>
                </a:solidFill>
                <a:latin typeface="Garamond" panose="02020404030301010803" pitchFamily="18" charset="0"/>
              </a:rPr>
              <a:t>C</a:t>
            </a:r>
            <a:r>
              <a:rPr lang="en-CA" sz="6000" cap="none" spc="0" dirty="0">
                <a:solidFill>
                  <a:schemeClr val="tx1"/>
                </a:solidFill>
                <a:effectLst/>
                <a:latin typeface="Garamond" panose="02020404030301010803" pitchFamily="18" charset="0"/>
              </a:rPr>
              <a:t>ontinue to grow our Respite Program and to provide high quality end of life care.</a:t>
            </a:r>
            <a:endParaRPr lang="en-CA" sz="6000" cap="none" spc="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347472" lvl="0" indent="-347472" algn="l" fontAlgn="t">
              <a:spcBef>
                <a:spcPts val="0"/>
              </a:spcBef>
              <a:spcAft>
                <a:spcPts val="0"/>
              </a:spcAft>
              <a:buFont typeface="Arial" panose="020B0604020202020204" pitchFamily="34" charset="0"/>
              <a:buChar char="•"/>
            </a:pPr>
            <a:endParaRPr lang="en-CA" sz="6000" b="0" i="0" u="none" strike="noStrike" cap="none" spc="0" dirty="0">
              <a:solidFill>
                <a:schemeClr val="tx1"/>
              </a:solidFill>
              <a:effectLst/>
              <a:latin typeface="Arial" panose="020B0604020202020204" pitchFamily="34" charset="0"/>
            </a:endParaRPr>
          </a:p>
          <a:p>
            <a:pPr lvl="0" algn="l"/>
            <a:r>
              <a:rPr lang="en-US" sz="5600" dirty="0">
                <a:latin typeface="Garamond" panose="02020404030301010803" pitchFamily="18" charset="0"/>
              </a:rPr>
              <a:t>	</a:t>
            </a:r>
          </a:p>
          <a:p>
            <a:endParaRPr lang="en-CA" dirty="0"/>
          </a:p>
        </p:txBody>
      </p:sp>
      <p:sp>
        <p:nvSpPr>
          <p:cNvPr id="5" name="Footer Placeholder 5">
            <a:extLst>
              <a:ext uri="{FF2B5EF4-FFF2-40B4-BE49-F238E27FC236}">
                <a16:creationId xmlns:a16="http://schemas.microsoft.com/office/drawing/2014/main" id="{69B6416A-7D36-41C7-9DEA-E08CB2CC08F2}"/>
              </a:ext>
            </a:extLst>
          </p:cNvPr>
          <p:cNvSpPr>
            <a:spLocks noGrp="1"/>
          </p:cNvSpPr>
          <p:nvPr>
            <p:ph type="ftr" sz="quarter" idx="11"/>
          </p:nvPr>
        </p:nvSpPr>
        <p:spPr>
          <a:xfrm>
            <a:off x="914400" y="6320763"/>
            <a:ext cx="10477500" cy="352162"/>
          </a:xfrm>
        </p:spPr>
        <p:txBody>
          <a:bodyPr/>
          <a:lstStyle/>
          <a:p>
            <a:pPr algn="ctr"/>
            <a:r>
              <a:rPr lang="en-CA" sz="1000" dirty="0"/>
              <a:t>Inclusion ~ Compassion ~ Accountability ~ Respect &amp; Dignity ~ Excellence</a:t>
            </a:r>
            <a:endParaRPr lang="en-US" sz="1000" dirty="0"/>
          </a:p>
        </p:txBody>
      </p:sp>
      <p:pic>
        <p:nvPicPr>
          <p:cNvPr id="6" name="Picture 5">
            <a:extLst>
              <a:ext uri="{FF2B5EF4-FFF2-40B4-BE49-F238E27FC236}">
                <a16:creationId xmlns:a16="http://schemas.microsoft.com/office/drawing/2014/main" id="{1EBB07E6-5F30-4E85-87AF-1B5DAC0B5FB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543251" y="6258187"/>
            <a:ext cx="461395" cy="414739"/>
          </a:xfrm>
          <a:prstGeom prst="rect">
            <a:avLst/>
          </a:prstGeom>
          <a:noFill/>
          <a:ln>
            <a:noFill/>
          </a:ln>
        </p:spPr>
      </p:pic>
    </p:spTree>
    <p:extLst>
      <p:ext uri="{BB962C8B-B14F-4D97-AF65-F5344CB8AC3E}">
        <p14:creationId xmlns:p14="http://schemas.microsoft.com/office/powerpoint/2010/main" val="1580075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4ACE2-4C84-4BED-9992-0FF7DE275E38}"/>
              </a:ext>
            </a:extLst>
          </p:cNvPr>
          <p:cNvSpPr>
            <a:spLocks noGrp="1"/>
          </p:cNvSpPr>
          <p:nvPr>
            <p:ph type="title"/>
          </p:nvPr>
        </p:nvSpPr>
        <p:spPr>
          <a:xfrm>
            <a:off x="914400" y="1593906"/>
            <a:ext cx="4211273" cy="3372377"/>
          </a:xfrm>
        </p:spPr>
        <p:txBody>
          <a:bodyPr>
            <a:normAutofit fontScale="90000"/>
          </a:bodyPr>
          <a:lstStyle/>
          <a:p>
            <a:r>
              <a:rPr lang="en-US" sz="3600" b="1" cap="none" dirty="0">
                <a:cs typeface="Times New Roman" panose="02020603050405020304" pitchFamily="18" charset="0"/>
              </a:rPr>
              <a:t>Technology &amp; Innovation</a:t>
            </a:r>
            <a:br>
              <a:rPr lang="en-US" sz="3600" cap="none" dirty="0">
                <a:cs typeface="Times New Roman" panose="02020603050405020304" pitchFamily="18" charset="0"/>
              </a:rPr>
            </a:br>
            <a:r>
              <a:rPr lang="en-US" sz="3600" cap="none" dirty="0">
                <a:cs typeface="Times New Roman" panose="02020603050405020304" pitchFamily="18" charset="0"/>
              </a:rPr>
              <a:t>  </a:t>
            </a:r>
            <a:br>
              <a:rPr lang="en-CA" sz="3600" cap="none" dirty="0">
                <a:cs typeface="Times New Roman" panose="02020603050405020304" pitchFamily="18" charset="0"/>
              </a:rPr>
            </a:br>
            <a:r>
              <a:rPr lang="en-US" sz="3600" cap="none" dirty="0">
                <a:cs typeface="Times New Roman" panose="02020603050405020304" pitchFamily="18" charset="0"/>
              </a:rPr>
              <a:t>“Leveraging Technology To Improve Care”</a:t>
            </a:r>
            <a:br>
              <a:rPr lang="en-CA" sz="2800" dirty="0">
                <a:effectLst/>
                <a:ea typeface="Times New Roman" panose="02020603050405020304" pitchFamily="18" charset="0"/>
                <a:cs typeface="Times New Roman" panose="02020603050405020304" pitchFamily="18" charset="0"/>
              </a:rPr>
            </a:br>
            <a:br>
              <a:rPr lang="en-CA" sz="2800" dirty="0">
                <a:effectLst/>
                <a:ea typeface="Times New Roman" panose="02020603050405020304" pitchFamily="18" charset="0"/>
                <a:cs typeface="Times New Roman" panose="02020603050405020304" pitchFamily="18" charset="0"/>
              </a:rPr>
            </a:br>
            <a:endParaRPr lang="en-CA" sz="2800" cap="none" dirty="0"/>
          </a:p>
        </p:txBody>
      </p:sp>
      <p:sp>
        <p:nvSpPr>
          <p:cNvPr id="3" name="Text Placeholder 2">
            <a:extLst>
              <a:ext uri="{FF2B5EF4-FFF2-40B4-BE49-F238E27FC236}">
                <a16:creationId xmlns:a16="http://schemas.microsoft.com/office/drawing/2014/main" id="{26FAA91B-D090-44FC-8A47-A26A04C4D31E}"/>
              </a:ext>
            </a:extLst>
          </p:cNvPr>
          <p:cNvSpPr>
            <a:spLocks noGrp="1"/>
          </p:cNvSpPr>
          <p:nvPr>
            <p:ph type="body" idx="1"/>
          </p:nvPr>
        </p:nvSpPr>
        <p:spPr>
          <a:xfrm>
            <a:off x="5986305" y="2382131"/>
            <a:ext cx="4383030" cy="3087491"/>
          </a:xfrm>
        </p:spPr>
        <p:txBody>
          <a:bodyPr>
            <a:normAutofit fontScale="32500" lnSpcReduction="20000"/>
          </a:bodyPr>
          <a:lstStyle/>
          <a:p>
            <a:pPr algn="l" fontAlgn="t"/>
            <a:r>
              <a:rPr lang="en-CA" sz="4800" dirty="0">
                <a:solidFill>
                  <a:schemeClr val="tx1"/>
                </a:solidFill>
                <a:latin typeface="Garamond" panose="02020404030301010803" pitchFamily="18" charset="0"/>
              </a:rPr>
              <a:t>We will…</a:t>
            </a:r>
            <a:endParaRPr lang="en-CA" sz="4600" dirty="0">
              <a:solidFill>
                <a:schemeClr val="tx1"/>
              </a:solidFill>
              <a:latin typeface="Garamond" panose="02020404030301010803" pitchFamily="18" charset="0"/>
            </a:endParaRPr>
          </a:p>
          <a:p>
            <a:pPr marL="342900" indent="-342900" algn="l" fontAlgn="t">
              <a:buFont typeface="Symbol" panose="05050102010706020507" pitchFamily="18" charset="2"/>
              <a:buChar char=""/>
            </a:pPr>
            <a:r>
              <a:rPr lang="en-CA" sz="4600" dirty="0">
                <a:solidFill>
                  <a:schemeClr val="tx1"/>
                </a:solidFill>
                <a:latin typeface="Garamond" panose="02020404030301010803" pitchFamily="18" charset="0"/>
              </a:rPr>
              <a:t>Leverage technology to improve quality of care, operational efficiency, and safety. </a:t>
            </a:r>
          </a:p>
          <a:p>
            <a:pPr marL="342900" indent="-342900" algn="l" fontAlgn="t">
              <a:buFont typeface="Symbol" panose="05050102010706020507" pitchFamily="18" charset="2"/>
              <a:buChar char=""/>
            </a:pPr>
            <a:r>
              <a:rPr lang="en-CA" sz="4600" dirty="0">
                <a:solidFill>
                  <a:schemeClr val="tx1"/>
                </a:solidFill>
                <a:latin typeface="Garamond" panose="02020404030301010803" pitchFamily="18" charset="0"/>
              </a:rPr>
              <a:t>Find innovative ways to collect patient and family experience information leveraging the Ocean Program. </a:t>
            </a:r>
          </a:p>
          <a:p>
            <a:pPr marL="342900" indent="-342900" algn="l" fontAlgn="t">
              <a:buFont typeface="Symbol" panose="05050102010706020507" pitchFamily="18" charset="2"/>
              <a:buChar char=""/>
            </a:pPr>
            <a:r>
              <a:rPr lang="en-CA" sz="4600" dirty="0">
                <a:solidFill>
                  <a:schemeClr val="tx1"/>
                </a:solidFill>
                <a:latin typeface="Garamond" panose="02020404030301010803" pitchFamily="18" charset="0"/>
              </a:rPr>
              <a:t>Encourage creativeness and innovation. </a:t>
            </a:r>
            <a:endParaRPr lang="en-US" sz="4600" dirty="0">
              <a:solidFill>
                <a:schemeClr val="tx1"/>
              </a:solidFill>
              <a:latin typeface="Garamond" panose="02020404030301010803" pitchFamily="18" charset="0"/>
            </a:endParaRPr>
          </a:p>
          <a:p>
            <a:pPr marL="347472" indent="-347472" algn="l" fontAlgn="t">
              <a:spcBef>
                <a:spcPts val="0"/>
              </a:spcBef>
              <a:buFont typeface="Arial" panose="020B0604020202020204" pitchFamily="34" charset="0"/>
              <a:buChar char="•"/>
            </a:pPr>
            <a:endParaRPr lang="en-US" sz="4800" dirty="0">
              <a:latin typeface="Garamond" panose="02020404030301010803" pitchFamily="18" charset="0"/>
            </a:endParaRPr>
          </a:p>
          <a:p>
            <a:pPr marL="347472" indent="-347472" algn="l" fontAlgn="t">
              <a:spcBef>
                <a:spcPts val="0"/>
              </a:spcBef>
              <a:buFont typeface="Arial" panose="020B0604020202020204" pitchFamily="34" charset="0"/>
              <a:buChar char="•"/>
            </a:pPr>
            <a:endParaRPr lang="en-US" sz="5400" dirty="0">
              <a:latin typeface="Garamond" panose="02020404030301010803" pitchFamily="18" charset="0"/>
            </a:endParaRPr>
          </a:p>
          <a:p>
            <a:pPr marL="347472" lvl="0" indent="-347472" algn="l" fontAlgn="t">
              <a:spcBef>
                <a:spcPts val="0"/>
              </a:spcBef>
              <a:spcAft>
                <a:spcPts val="0"/>
              </a:spcAft>
              <a:buFont typeface="Arial" panose="020B0604020202020204" pitchFamily="34" charset="0"/>
              <a:buChar char="•"/>
            </a:pPr>
            <a:endParaRPr lang="en-CA" sz="6000" b="0" i="0" u="none" strike="noStrike" cap="none" spc="0" dirty="0">
              <a:solidFill>
                <a:schemeClr val="tx1"/>
              </a:solidFill>
              <a:effectLst/>
              <a:latin typeface="Arial" panose="020B0604020202020204" pitchFamily="34" charset="0"/>
            </a:endParaRPr>
          </a:p>
          <a:p>
            <a:pPr lvl="0" algn="l"/>
            <a:r>
              <a:rPr lang="en-US" sz="5600" dirty="0">
                <a:latin typeface="Garamond" panose="02020404030301010803" pitchFamily="18" charset="0"/>
              </a:rPr>
              <a:t>	</a:t>
            </a:r>
          </a:p>
          <a:p>
            <a:endParaRPr lang="en-CA" dirty="0"/>
          </a:p>
        </p:txBody>
      </p:sp>
      <p:sp>
        <p:nvSpPr>
          <p:cNvPr id="5" name="Footer Placeholder 5">
            <a:extLst>
              <a:ext uri="{FF2B5EF4-FFF2-40B4-BE49-F238E27FC236}">
                <a16:creationId xmlns:a16="http://schemas.microsoft.com/office/drawing/2014/main" id="{69B6416A-7D36-41C7-9DEA-E08CB2CC08F2}"/>
              </a:ext>
            </a:extLst>
          </p:cNvPr>
          <p:cNvSpPr>
            <a:spLocks noGrp="1"/>
          </p:cNvSpPr>
          <p:nvPr>
            <p:ph type="ftr" sz="quarter" idx="11"/>
          </p:nvPr>
        </p:nvSpPr>
        <p:spPr>
          <a:xfrm>
            <a:off x="914400" y="6320763"/>
            <a:ext cx="10477500" cy="352162"/>
          </a:xfrm>
        </p:spPr>
        <p:txBody>
          <a:bodyPr/>
          <a:lstStyle/>
          <a:p>
            <a:pPr algn="ctr"/>
            <a:r>
              <a:rPr lang="en-CA" sz="1000"/>
              <a:t>Inclusion ~ Compassion ~ Accountability ~ Respect &amp; Dignity ~ Excellence</a:t>
            </a:r>
            <a:endParaRPr lang="en-US" sz="1000" dirty="0"/>
          </a:p>
        </p:txBody>
      </p:sp>
      <p:pic>
        <p:nvPicPr>
          <p:cNvPr id="6" name="Picture 5">
            <a:extLst>
              <a:ext uri="{FF2B5EF4-FFF2-40B4-BE49-F238E27FC236}">
                <a16:creationId xmlns:a16="http://schemas.microsoft.com/office/drawing/2014/main" id="{1EBB07E6-5F30-4E85-87AF-1B5DAC0B5FB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543251" y="6258187"/>
            <a:ext cx="461395" cy="414739"/>
          </a:xfrm>
          <a:prstGeom prst="rect">
            <a:avLst/>
          </a:prstGeom>
          <a:noFill/>
          <a:ln>
            <a:noFill/>
          </a:ln>
        </p:spPr>
      </p:pic>
    </p:spTree>
    <p:extLst>
      <p:ext uri="{BB962C8B-B14F-4D97-AF65-F5344CB8AC3E}">
        <p14:creationId xmlns:p14="http://schemas.microsoft.com/office/powerpoint/2010/main" val="3129919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5">
            <a:extLst>
              <a:ext uri="{FF2B5EF4-FFF2-40B4-BE49-F238E27FC236}">
                <a16:creationId xmlns:a16="http://schemas.microsoft.com/office/drawing/2014/main" id="{69B6416A-7D36-41C7-9DEA-E08CB2CC08F2}"/>
              </a:ext>
            </a:extLst>
          </p:cNvPr>
          <p:cNvSpPr>
            <a:spLocks noGrp="1"/>
          </p:cNvSpPr>
          <p:nvPr>
            <p:ph type="ftr" sz="quarter" idx="11"/>
          </p:nvPr>
        </p:nvSpPr>
        <p:spPr>
          <a:xfrm>
            <a:off x="914400" y="6320763"/>
            <a:ext cx="10477500" cy="352162"/>
          </a:xfrm>
        </p:spPr>
        <p:txBody>
          <a:bodyPr/>
          <a:lstStyle/>
          <a:p>
            <a:pPr algn="ctr"/>
            <a:r>
              <a:rPr lang="en-CA" sz="1000" dirty="0"/>
              <a:t>Inclusion ~ Compassion ~ Accountability ~ Respect &amp; Dignity ~ Excellence</a:t>
            </a:r>
            <a:endParaRPr lang="en-US" sz="1000" dirty="0"/>
          </a:p>
        </p:txBody>
      </p:sp>
      <p:sp>
        <p:nvSpPr>
          <p:cNvPr id="2" name="Title 1">
            <a:extLst>
              <a:ext uri="{FF2B5EF4-FFF2-40B4-BE49-F238E27FC236}">
                <a16:creationId xmlns:a16="http://schemas.microsoft.com/office/drawing/2014/main" id="{8BE4ACE2-4C84-4BED-9992-0FF7DE275E38}"/>
              </a:ext>
            </a:extLst>
          </p:cNvPr>
          <p:cNvSpPr>
            <a:spLocks noGrp="1"/>
          </p:cNvSpPr>
          <p:nvPr>
            <p:ph type="title"/>
          </p:nvPr>
        </p:nvSpPr>
        <p:spPr>
          <a:xfrm>
            <a:off x="914400" y="1635853"/>
            <a:ext cx="4211273" cy="4093828"/>
          </a:xfrm>
        </p:spPr>
        <p:txBody>
          <a:bodyPr>
            <a:normAutofit fontScale="90000"/>
          </a:bodyPr>
          <a:lstStyle/>
          <a:p>
            <a:br>
              <a:rPr lang="en-US" sz="3600" b="1" cap="none" dirty="0">
                <a:cs typeface="Times New Roman" panose="02020603050405020304" pitchFamily="18" charset="0"/>
              </a:rPr>
            </a:br>
            <a:br>
              <a:rPr lang="en-US" sz="3600" b="1" cap="none" dirty="0">
                <a:cs typeface="Times New Roman" panose="02020603050405020304" pitchFamily="18" charset="0"/>
              </a:rPr>
            </a:br>
            <a:br>
              <a:rPr lang="en-US" sz="3600" b="1" cap="none" dirty="0">
                <a:cs typeface="Times New Roman" panose="02020603050405020304" pitchFamily="18" charset="0"/>
              </a:rPr>
            </a:br>
            <a:br>
              <a:rPr lang="en-US" sz="3600" b="1" cap="none" dirty="0">
                <a:cs typeface="Times New Roman" panose="02020603050405020304" pitchFamily="18" charset="0"/>
              </a:rPr>
            </a:br>
            <a:r>
              <a:rPr lang="en-US" b="1" cap="none" dirty="0">
                <a:cs typeface="Times New Roman" panose="02020603050405020304" pitchFamily="18" charset="0"/>
              </a:rPr>
              <a:t>Collaboration</a:t>
            </a:r>
            <a:br>
              <a:rPr lang="en-US" cap="none" dirty="0">
                <a:cs typeface="Times New Roman" panose="02020603050405020304" pitchFamily="18" charset="0"/>
              </a:rPr>
            </a:br>
            <a:br>
              <a:rPr lang="en-US" cap="none" dirty="0">
                <a:cs typeface="Times New Roman" panose="02020603050405020304" pitchFamily="18" charset="0"/>
              </a:rPr>
            </a:br>
            <a:r>
              <a:rPr lang="en-US" cap="none" dirty="0">
                <a:cs typeface="Times New Roman" panose="02020603050405020304" pitchFamily="18" charset="0"/>
              </a:rPr>
              <a:t>“Better Together Working With Our Communities For Our Communities</a:t>
            </a:r>
            <a:r>
              <a:rPr lang="en-US" sz="3600" cap="none" dirty="0">
                <a:cs typeface="Times New Roman" panose="02020603050405020304" pitchFamily="18" charset="0"/>
              </a:rPr>
              <a:t>”</a:t>
            </a:r>
            <a:br>
              <a:rPr lang="en-US" sz="2800" kern="1200" spc="390" baseline="0" dirty="0">
                <a:solidFill>
                  <a:schemeClr val="tx2"/>
                </a:solidFill>
                <a:effectLst/>
                <a:latin typeface="+mj-lt"/>
                <a:ea typeface="+mj-ea"/>
                <a:cs typeface="+mj-cs"/>
              </a:rPr>
            </a:br>
            <a:br>
              <a:rPr lang="en-CA" sz="2800" dirty="0">
                <a:effectLst/>
                <a:ea typeface="Times New Roman" panose="02020603050405020304" pitchFamily="18" charset="0"/>
                <a:cs typeface="Times New Roman" panose="02020603050405020304" pitchFamily="18" charset="0"/>
              </a:rPr>
            </a:br>
            <a:br>
              <a:rPr lang="en-CA" sz="2800" dirty="0">
                <a:effectLst/>
                <a:ea typeface="Times New Roman" panose="02020603050405020304" pitchFamily="18" charset="0"/>
                <a:cs typeface="Times New Roman" panose="02020603050405020304" pitchFamily="18" charset="0"/>
              </a:rPr>
            </a:br>
            <a:endParaRPr lang="en-CA" sz="2800" cap="none" dirty="0"/>
          </a:p>
        </p:txBody>
      </p:sp>
      <p:sp>
        <p:nvSpPr>
          <p:cNvPr id="3" name="Text Placeholder 2">
            <a:extLst>
              <a:ext uri="{FF2B5EF4-FFF2-40B4-BE49-F238E27FC236}">
                <a16:creationId xmlns:a16="http://schemas.microsoft.com/office/drawing/2014/main" id="{26FAA91B-D090-44FC-8A47-A26A04C4D31E}"/>
              </a:ext>
            </a:extLst>
          </p:cNvPr>
          <p:cNvSpPr>
            <a:spLocks noGrp="1"/>
          </p:cNvSpPr>
          <p:nvPr>
            <p:ph type="body" idx="1"/>
          </p:nvPr>
        </p:nvSpPr>
        <p:spPr>
          <a:xfrm>
            <a:off x="6556756" y="2038525"/>
            <a:ext cx="4383030" cy="3523375"/>
          </a:xfrm>
        </p:spPr>
        <p:txBody>
          <a:bodyPr>
            <a:normAutofit fontScale="25000" lnSpcReduction="20000"/>
          </a:bodyPr>
          <a:lstStyle/>
          <a:p>
            <a:pPr algn="l"/>
            <a:r>
              <a:rPr lang="en-CA" sz="5200" b="1" cap="none" spc="0" dirty="0">
                <a:solidFill>
                  <a:schemeClr val="tx1"/>
                </a:solidFill>
                <a:effectLst/>
                <a:latin typeface="Garamond" panose="02020404030301010803" pitchFamily="18" charset="0"/>
              </a:rPr>
              <a:t>Locally w</a:t>
            </a:r>
            <a:r>
              <a:rPr lang="en-CA" sz="5200" b="1" dirty="0">
                <a:solidFill>
                  <a:schemeClr val="tx1"/>
                </a:solidFill>
                <a:latin typeface="Garamond" panose="02020404030301010803" pitchFamily="18" charset="0"/>
              </a:rPr>
              <a:t>e will…</a:t>
            </a:r>
            <a:endParaRPr lang="en-CA" sz="5200" b="1" cap="none" spc="0" dirty="0">
              <a:solidFill>
                <a:schemeClr val="tx1"/>
              </a:solidFill>
              <a:effectLst/>
              <a:latin typeface="Garamond" panose="02020404030301010803" pitchFamily="18" charset="0"/>
            </a:endParaRPr>
          </a:p>
          <a:p>
            <a:pPr marL="342900" lvl="0" indent="-342900" algn="l">
              <a:buFont typeface="Symbol" panose="05050102010706020507" pitchFamily="18" charset="2"/>
              <a:buChar char=""/>
            </a:pPr>
            <a:r>
              <a:rPr lang="en-CA" sz="5200" dirty="0">
                <a:solidFill>
                  <a:schemeClr val="tx1"/>
                </a:solidFill>
                <a:latin typeface="Garamond" panose="02020404030301010803" pitchFamily="18" charset="0"/>
              </a:rPr>
              <a:t>C</a:t>
            </a:r>
            <a:r>
              <a:rPr lang="en-CA" sz="5200" b="0" cap="none" spc="0" dirty="0">
                <a:solidFill>
                  <a:schemeClr val="tx1"/>
                </a:solidFill>
                <a:effectLst/>
                <a:latin typeface="Garamond" panose="02020404030301010803" pitchFamily="18" charset="0"/>
              </a:rPr>
              <a:t>ontinue to collaborate with Collingwood General and Marine Hospital to ensure that we optimize transitions and care for individuals and their families requiring Hospice services.  </a:t>
            </a:r>
          </a:p>
          <a:p>
            <a:pPr marL="342900" lvl="0" indent="-342900" algn="l">
              <a:buFont typeface="Symbol" panose="05050102010706020507" pitchFamily="18" charset="2"/>
              <a:buChar char=""/>
            </a:pPr>
            <a:r>
              <a:rPr lang="en-CA" sz="5200" dirty="0">
                <a:solidFill>
                  <a:schemeClr val="tx1"/>
                </a:solidFill>
                <a:latin typeface="Garamond" panose="02020404030301010803" pitchFamily="18" charset="0"/>
              </a:rPr>
              <a:t>C</a:t>
            </a:r>
            <a:r>
              <a:rPr lang="en-CA" sz="5200" b="0" cap="none" spc="0" dirty="0">
                <a:solidFill>
                  <a:schemeClr val="tx1"/>
                </a:solidFill>
                <a:effectLst/>
                <a:latin typeface="Garamond" panose="02020404030301010803" pitchFamily="18" charset="0"/>
              </a:rPr>
              <a:t>ontinue to work with community partners to ensure we are not duplicating services and we are finding ways to work together.</a:t>
            </a:r>
          </a:p>
          <a:p>
            <a:pPr marL="342900" lvl="0" indent="-342900" algn="l">
              <a:buFont typeface="Symbol" panose="05050102010706020507" pitchFamily="18" charset="2"/>
              <a:buChar char=""/>
            </a:pPr>
            <a:r>
              <a:rPr lang="en-CA" sz="5200" dirty="0">
                <a:solidFill>
                  <a:schemeClr val="tx1"/>
                </a:solidFill>
                <a:latin typeface="Garamond" panose="02020404030301010803" pitchFamily="18" charset="0"/>
              </a:rPr>
              <a:t>B</a:t>
            </a:r>
            <a:r>
              <a:rPr lang="en-CA" sz="5200" b="0" cap="none" spc="0" dirty="0">
                <a:solidFill>
                  <a:schemeClr val="tx1"/>
                </a:solidFill>
                <a:effectLst/>
                <a:latin typeface="Garamond" panose="02020404030301010803" pitchFamily="18" charset="0"/>
              </a:rPr>
              <a:t>e the voice for individuals with life limiting illness and their families as a leadership partner of the South Georgian Bay Ontario Health Team.</a:t>
            </a:r>
          </a:p>
          <a:p>
            <a:pPr algn="l"/>
            <a:r>
              <a:rPr lang="en-CA" sz="5200" b="1" cap="none" spc="0" dirty="0">
                <a:solidFill>
                  <a:schemeClr val="tx1"/>
                </a:solidFill>
                <a:effectLst/>
                <a:latin typeface="Garamond" panose="02020404030301010803" pitchFamily="18" charset="0"/>
              </a:rPr>
              <a:t>Regionally w</a:t>
            </a:r>
            <a:r>
              <a:rPr lang="en-CA" sz="5200" b="1" dirty="0">
                <a:solidFill>
                  <a:schemeClr val="tx1"/>
                </a:solidFill>
                <a:latin typeface="Garamond" panose="02020404030301010803" pitchFamily="18" charset="0"/>
              </a:rPr>
              <a:t>e will…</a:t>
            </a:r>
            <a:endParaRPr lang="en-CA" sz="5200" b="1" cap="none" spc="0" dirty="0">
              <a:solidFill>
                <a:schemeClr val="tx1"/>
              </a:solidFill>
              <a:effectLst/>
              <a:latin typeface="Garamond" panose="02020404030301010803" pitchFamily="18" charset="0"/>
            </a:endParaRPr>
          </a:p>
          <a:p>
            <a:pPr marL="342900" lvl="0" indent="-342900" algn="l">
              <a:buFont typeface="Symbol" panose="05050102010706020507" pitchFamily="18" charset="2"/>
              <a:buChar char=""/>
            </a:pPr>
            <a:r>
              <a:rPr lang="en-CA" sz="5200" dirty="0">
                <a:solidFill>
                  <a:schemeClr val="tx1"/>
                </a:solidFill>
                <a:latin typeface="Garamond" panose="02020404030301010803" pitchFamily="18" charset="0"/>
              </a:rPr>
              <a:t>C</a:t>
            </a:r>
            <a:r>
              <a:rPr lang="en-CA" sz="5200" b="0" cap="none" spc="0" dirty="0">
                <a:solidFill>
                  <a:schemeClr val="tx1"/>
                </a:solidFill>
                <a:effectLst/>
                <a:latin typeface="Garamond" panose="02020404030301010803" pitchFamily="18" charset="0"/>
              </a:rPr>
              <a:t>ontinue to foster relationships across North Simcoe Muskoka and Central Region, and with our partners providing Health and Social Services at a regional level.</a:t>
            </a:r>
          </a:p>
          <a:p>
            <a:pPr marL="342900" lvl="0" indent="-342900" algn="l">
              <a:buFont typeface="Symbol" panose="05050102010706020507" pitchFamily="18" charset="2"/>
              <a:buChar char=""/>
            </a:pPr>
            <a:r>
              <a:rPr lang="en-CA" sz="5200" dirty="0">
                <a:solidFill>
                  <a:schemeClr val="tx1"/>
                </a:solidFill>
                <a:latin typeface="Garamond" panose="02020404030301010803" pitchFamily="18" charset="0"/>
              </a:rPr>
              <a:t>C</a:t>
            </a:r>
            <a:r>
              <a:rPr lang="en-CA" sz="5200" b="0" cap="none" spc="0" dirty="0">
                <a:solidFill>
                  <a:schemeClr val="tx1"/>
                </a:solidFill>
                <a:effectLst/>
                <a:latin typeface="Garamond" panose="02020404030301010803" pitchFamily="18" charset="0"/>
              </a:rPr>
              <a:t>ontinue to foster relationships with other Hospices and Palliative Care Organizations across North Simcoe Muskoka and Central Region and look for innovative ways to collaborate.</a:t>
            </a:r>
          </a:p>
          <a:p>
            <a:pPr algn="l"/>
            <a:r>
              <a:rPr lang="en-CA" sz="5200" b="1" cap="none" spc="0" dirty="0">
                <a:solidFill>
                  <a:schemeClr val="tx1"/>
                </a:solidFill>
                <a:effectLst/>
                <a:latin typeface="Garamond" panose="02020404030301010803" pitchFamily="18" charset="0"/>
              </a:rPr>
              <a:t>Provincially we will…</a:t>
            </a:r>
            <a:endParaRPr lang="en-CA" sz="5200" b="0" cap="none" spc="0" dirty="0">
              <a:solidFill>
                <a:schemeClr val="tx1"/>
              </a:solidFill>
              <a:effectLst/>
              <a:latin typeface="Garamond" panose="02020404030301010803" pitchFamily="18" charset="0"/>
            </a:endParaRPr>
          </a:p>
          <a:p>
            <a:pPr marL="342900" lvl="0" indent="-342900" algn="l">
              <a:buFont typeface="Symbol" panose="05050102010706020507" pitchFamily="18" charset="2"/>
              <a:buChar char=""/>
            </a:pPr>
            <a:r>
              <a:rPr lang="en-CA" sz="5200" dirty="0">
                <a:solidFill>
                  <a:schemeClr val="tx1"/>
                </a:solidFill>
                <a:latin typeface="Garamond" panose="02020404030301010803" pitchFamily="18" charset="0"/>
              </a:rPr>
              <a:t>C</a:t>
            </a:r>
            <a:r>
              <a:rPr lang="en-CA" sz="5200" b="0" cap="none" spc="0" dirty="0">
                <a:solidFill>
                  <a:schemeClr val="tx1"/>
                </a:solidFill>
                <a:effectLst/>
                <a:latin typeface="Garamond" panose="02020404030301010803" pitchFamily="18" charset="0"/>
              </a:rPr>
              <a:t>ontinue to be an active and contributing member of Hospice Palliative Care Ontario interest groups (Clinical, Residential and </a:t>
            </a:r>
            <a:r>
              <a:rPr lang="en-CA" sz="5200" b="0" cap="none" spc="0">
                <a:solidFill>
                  <a:schemeClr val="tx1"/>
                </a:solidFill>
                <a:effectLst/>
                <a:latin typeface="Garamond" panose="02020404030301010803" pitchFamily="18" charset="0"/>
              </a:rPr>
              <a:t>Community).</a:t>
            </a:r>
            <a:endParaRPr lang="en-CA" sz="5200" b="0" cap="none" spc="0" dirty="0">
              <a:solidFill>
                <a:schemeClr val="tx1"/>
              </a:solidFill>
              <a:effectLst/>
              <a:latin typeface="Garamond" panose="02020404030301010803" pitchFamily="18" charset="0"/>
            </a:endParaRPr>
          </a:p>
          <a:p>
            <a:pPr marL="347472" lvl="0" indent="-347472" algn="l" fontAlgn="t">
              <a:spcBef>
                <a:spcPts val="0"/>
              </a:spcBef>
              <a:spcAft>
                <a:spcPts val="0"/>
              </a:spcAft>
              <a:buFont typeface="Arial" panose="020B0604020202020204" pitchFamily="34" charset="0"/>
              <a:buChar char="•"/>
            </a:pPr>
            <a:endParaRPr lang="en-CA" sz="6000" b="0" i="0" u="none" strike="noStrike" cap="none" spc="0" dirty="0">
              <a:solidFill>
                <a:schemeClr val="tx1"/>
              </a:solidFill>
              <a:effectLst/>
              <a:latin typeface="Arial" panose="020B0604020202020204" pitchFamily="34" charset="0"/>
            </a:endParaRPr>
          </a:p>
          <a:p>
            <a:pPr lvl="0" algn="l"/>
            <a:r>
              <a:rPr lang="en-US" sz="5600" dirty="0">
                <a:latin typeface="Garamond" panose="02020404030301010803" pitchFamily="18" charset="0"/>
              </a:rPr>
              <a:t>	</a:t>
            </a:r>
          </a:p>
          <a:p>
            <a:endParaRPr lang="en-CA" dirty="0"/>
          </a:p>
        </p:txBody>
      </p:sp>
      <p:pic>
        <p:nvPicPr>
          <p:cNvPr id="6" name="Picture 5">
            <a:extLst>
              <a:ext uri="{FF2B5EF4-FFF2-40B4-BE49-F238E27FC236}">
                <a16:creationId xmlns:a16="http://schemas.microsoft.com/office/drawing/2014/main" id="{1EBB07E6-5F30-4E85-87AF-1B5DAC0B5FB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543251" y="6258187"/>
            <a:ext cx="461395" cy="414739"/>
          </a:xfrm>
          <a:prstGeom prst="rect">
            <a:avLst/>
          </a:prstGeom>
          <a:noFill/>
          <a:ln>
            <a:noFill/>
          </a:ln>
        </p:spPr>
      </p:pic>
    </p:spTree>
    <p:extLst>
      <p:ext uri="{BB962C8B-B14F-4D97-AF65-F5344CB8AC3E}">
        <p14:creationId xmlns:p14="http://schemas.microsoft.com/office/powerpoint/2010/main" val="4176365166"/>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5">
            <a:extLst>
              <a:ext uri="{FF2B5EF4-FFF2-40B4-BE49-F238E27FC236}">
                <a16:creationId xmlns:a16="http://schemas.microsoft.com/office/drawing/2014/main" id="{69B6416A-7D36-41C7-9DEA-E08CB2CC08F2}"/>
              </a:ext>
            </a:extLst>
          </p:cNvPr>
          <p:cNvSpPr>
            <a:spLocks noGrp="1"/>
          </p:cNvSpPr>
          <p:nvPr>
            <p:ph type="ftr" sz="quarter" idx="11"/>
          </p:nvPr>
        </p:nvSpPr>
        <p:spPr>
          <a:xfrm>
            <a:off x="914400" y="6320763"/>
            <a:ext cx="10477500" cy="352162"/>
          </a:xfrm>
        </p:spPr>
        <p:txBody>
          <a:bodyPr/>
          <a:lstStyle/>
          <a:p>
            <a:pPr algn="ctr"/>
            <a:r>
              <a:rPr lang="en-CA" sz="1000" dirty="0"/>
              <a:t>Inclusion ~ Compassion ~ Accountability ~ Respect &amp; Dignity ~ Excellence</a:t>
            </a:r>
            <a:endParaRPr lang="en-US" sz="1000" dirty="0"/>
          </a:p>
        </p:txBody>
      </p:sp>
      <p:sp>
        <p:nvSpPr>
          <p:cNvPr id="2" name="Title 1">
            <a:extLst>
              <a:ext uri="{FF2B5EF4-FFF2-40B4-BE49-F238E27FC236}">
                <a16:creationId xmlns:a16="http://schemas.microsoft.com/office/drawing/2014/main" id="{8BE4ACE2-4C84-4BED-9992-0FF7DE275E38}"/>
              </a:ext>
            </a:extLst>
          </p:cNvPr>
          <p:cNvSpPr>
            <a:spLocks noGrp="1"/>
          </p:cNvSpPr>
          <p:nvPr>
            <p:ph type="title"/>
          </p:nvPr>
        </p:nvSpPr>
        <p:spPr>
          <a:xfrm>
            <a:off x="914400" y="1593906"/>
            <a:ext cx="4211273" cy="3280437"/>
          </a:xfrm>
        </p:spPr>
        <p:txBody>
          <a:bodyPr>
            <a:normAutofit fontScale="90000"/>
          </a:bodyPr>
          <a:lstStyle/>
          <a:p>
            <a:r>
              <a:rPr lang="en-US" sz="3600" b="1" cap="none" dirty="0">
                <a:cs typeface="Times New Roman" panose="02020603050405020304" pitchFamily="18" charset="0"/>
              </a:rPr>
              <a:t>Governance</a:t>
            </a:r>
            <a:r>
              <a:rPr lang="en-US" sz="3600" cap="none" dirty="0">
                <a:cs typeface="Times New Roman" panose="02020603050405020304" pitchFamily="18" charset="0"/>
              </a:rPr>
              <a:t> </a:t>
            </a:r>
            <a:br>
              <a:rPr lang="en-US" sz="3600" cap="none" dirty="0">
                <a:cs typeface="Times New Roman" panose="02020603050405020304" pitchFamily="18" charset="0"/>
              </a:rPr>
            </a:br>
            <a:br>
              <a:rPr lang="en-US" sz="3600" cap="none" dirty="0">
                <a:cs typeface="Times New Roman" panose="02020603050405020304" pitchFamily="18" charset="0"/>
              </a:rPr>
            </a:br>
            <a:r>
              <a:rPr lang="en-US" sz="3600" cap="none" dirty="0">
                <a:cs typeface="Times New Roman" panose="02020603050405020304" pitchFamily="18" charset="0"/>
              </a:rPr>
              <a:t>“Supporting Quality &amp; Leading Change”</a:t>
            </a:r>
            <a:br>
              <a:rPr lang="en-US" sz="2800" cap="none" dirty="0">
                <a:cs typeface="Times New Roman" panose="02020603050405020304" pitchFamily="18" charset="0"/>
              </a:rPr>
            </a:br>
            <a:br>
              <a:rPr lang="en-CA" sz="2800" cap="none" dirty="0">
                <a:cs typeface="Times New Roman" panose="02020603050405020304" pitchFamily="18" charset="0"/>
              </a:rPr>
            </a:br>
            <a:br>
              <a:rPr lang="en-CA" sz="2800" dirty="0">
                <a:effectLst/>
                <a:ea typeface="Times New Roman" panose="02020603050405020304" pitchFamily="18" charset="0"/>
                <a:cs typeface="Times New Roman" panose="02020603050405020304" pitchFamily="18" charset="0"/>
              </a:rPr>
            </a:br>
            <a:endParaRPr lang="en-CA" sz="2800" cap="none" dirty="0"/>
          </a:p>
        </p:txBody>
      </p:sp>
      <p:sp>
        <p:nvSpPr>
          <p:cNvPr id="3" name="Text Placeholder 2">
            <a:extLst>
              <a:ext uri="{FF2B5EF4-FFF2-40B4-BE49-F238E27FC236}">
                <a16:creationId xmlns:a16="http://schemas.microsoft.com/office/drawing/2014/main" id="{26FAA91B-D090-44FC-8A47-A26A04C4D31E}"/>
              </a:ext>
            </a:extLst>
          </p:cNvPr>
          <p:cNvSpPr>
            <a:spLocks noGrp="1"/>
          </p:cNvSpPr>
          <p:nvPr>
            <p:ph type="body" idx="1"/>
          </p:nvPr>
        </p:nvSpPr>
        <p:spPr>
          <a:xfrm>
            <a:off x="6556756" y="2281463"/>
            <a:ext cx="4383030" cy="3280437"/>
          </a:xfrm>
        </p:spPr>
        <p:txBody>
          <a:bodyPr>
            <a:normAutofit fontScale="25000" lnSpcReduction="20000"/>
          </a:bodyPr>
          <a:lstStyle/>
          <a:p>
            <a:pPr algn="l" fontAlgn="t">
              <a:spcAft>
                <a:spcPts val="0"/>
              </a:spcAft>
            </a:pPr>
            <a:r>
              <a:rPr lang="en-CA" sz="6000" dirty="0">
                <a:solidFill>
                  <a:schemeClr val="tx1"/>
                </a:solidFill>
                <a:latin typeface="Garamond" panose="02020404030301010803" pitchFamily="18" charset="0"/>
              </a:rPr>
              <a:t>We will…</a:t>
            </a:r>
          </a:p>
          <a:p>
            <a:pPr marL="342900" indent="-342900" algn="l" fontAlgn="t">
              <a:spcAft>
                <a:spcPts val="0"/>
              </a:spcAft>
              <a:buFont typeface="Symbol" panose="05050102010706020507" pitchFamily="18" charset="2"/>
              <a:buChar char=""/>
            </a:pPr>
            <a:r>
              <a:rPr lang="en-CA" sz="6000" dirty="0">
                <a:solidFill>
                  <a:schemeClr val="tx1"/>
                </a:solidFill>
                <a:latin typeface="Garamond" panose="02020404030301010803" pitchFamily="18" charset="0"/>
              </a:rPr>
              <a:t>Maintain awareness of current and potential funding opportunities - Government &amp; Grant offerings.</a:t>
            </a:r>
          </a:p>
          <a:p>
            <a:pPr marL="342900" marR="0" indent="-342900" algn="l" fontAlgn="t">
              <a:spcAft>
                <a:spcPts val="0"/>
              </a:spcAft>
              <a:buClrTx/>
              <a:buSzTx/>
              <a:buFont typeface="Symbol" panose="05050102010706020507" pitchFamily="18" charset="2"/>
              <a:buChar char=""/>
              <a:tabLst/>
              <a:defRPr/>
            </a:pPr>
            <a:r>
              <a:rPr lang="en-CA" sz="6000" dirty="0">
                <a:solidFill>
                  <a:schemeClr val="tx1"/>
                </a:solidFill>
                <a:latin typeface="Garamond" panose="02020404030301010803" pitchFamily="18" charset="0"/>
              </a:rPr>
              <a:t>Have stable and sustainable funding to support current and future programming.</a:t>
            </a:r>
          </a:p>
          <a:p>
            <a:pPr marL="342900" indent="-342900" algn="l" fontAlgn="t">
              <a:spcAft>
                <a:spcPts val="0"/>
              </a:spcAft>
              <a:buFont typeface="Symbol" panose="05050102010706020507" pitchFamily="18" charset="2"/>
              <a:buChar char=""/>
            </a:pPr>
            <a:r>
              <a:rPr lang="en-CA" sz="6000" dirty="0">
                <a:solidFill>
                  <a:schemeClr val="tx1"/>
                </a:solidFill>
                <a:latin typeface="Garamond" panose="02020404030301010803" pitchFamily="18" charset="0"/>
              </a:rPr>
              <a:t>Have regular communications </a:t>
            </a:r>
            <a:r>
              <a:rPr lang="en-CA" sz="6000">
                <a:solidFill>
                  <a:schemeClr val="tx1"/>
                </a:solidFill>
                <a:latin typeface="Garamond" panose="02020404030301010803" pitchFamily="18" charset="0"/>
              </a:rPr>
              <a:t>with The Hospice </a:t>
            </a:r>
            <a:r>
              <a:rPr lang="en-CA" sz="6000" dirty="0">
                <a:solidFill>
                  <a:schemeClr val="tx1"/>
                </a:solidFill>
                <a:latin typeface="Garamond" panose="02020404030301010803" pitchFamily="18" charset="0"/>
              </a:rPr>
              <a:t>Georgian Triangle Foundation, as our funding partner, through Executive Director (ED) &amp; Executive level meetings.</a:t>
            </a:r>
          </a:p>
          <a:p>
            <a:pPr marL="342900" indent="-342900" algn="l" fontAlgn="t">
              <a:spcAft>
                <a:spcPts val="0"/>
              </a:spcAft>
              <a:buFont typeface="Symbol" panose="05050102010706020507" pitchFamily="18" charset="2"/>
              <a:buChar char=""/>
            </a:pPr>
            <a:r>
              <a:rPr lang="en-CA" sz="6000" dirty="0">
                <a:solidFill>
                  <a:schemeClr val="tx1"/>
                </a:solidFill>
                <a:latin typeface="Garamond" panose="02020404030301010803" pitchFamily="18" charset="0"/>
              </a:rPr>
              <a:t>Ensure that we are well informed of the activities of health partners in the area and the activities of the South Georgian Bay Ontario Health Team.</a:t>
            </a:r>
          </a:p>
          <a:p>
            <a:pPr marL="342900" indent="-342900" algn="l" fontAlgn="t">
              <a:spcAft>
                <a:spcPts val="0"/>
              </a:spcAft>
              <a:buFont typeface="Symbol" panose="05050102010706020507" pitchFamily="18" charset="2"/>
              <a:buChar char=""/>
            </a:pPr>
            <a:r>
              <a:rPr lang="en-CA" sz="6000" dirty="0">
                <a:solidFill>
                  <a:schemeClr val="tx1"/>
                </a:solidFill>
                <a:latin typeface="Garamond" panose="02020404030301010803" pitchFamily="18" charset="0"/>
              </a:rPr>
              <a:t>Through the ED, routinely review Organizational Risks and ensure steps are taken to mitigate these risks.</a:t>
            </a:r>
          </a:p>
          <a:p>
            <a:pPr marL="342900" indent="-342900" algn="l" fontAlgn="t">
              <a:spcAft>
                <a:spcPts val="0"/>
              </a:spcAft>
              <a:buFont typeface="Symbol" panose="05050102010706020507" pitchFamily="18" charset="2"/>
              <a:buChar char=""/>
            </a:pPr>
            <a:r>
              <a:rPr lang="en-CA" sz="6000" dirty="0">
                <a:solidFill>
                  <a:schemeClr val="tx1"/>
                </a:solidFill>
                <a:latin typeface="Garamond" panose="02020404030301010803" pitchFamily="18" charset="0"/>
              </a:rPr>
              <a:t>Ensure, through the ED, that Hospice Georgian Triangle is performing well and providing high quality care.</a:t>
            </a:r>
          </a:p>
          <a:p>
            <a:pPr marL="347472" lvl="0" indent="-347472" algn="l" fontAlgn="t">
              <a:spcBef>
                <a:spcPts val="0"/>
              </a:spcBef>
              <a:spcAft>
                <a:spcPts val="0"/>
              </a:spcAft>
              <a:buFont typeface="Arial" panose="020B0604020202020204" pitchFamily="34" charset="0"/>
              <a:buChar char="•"/>
            </a:pPr>
            <a:endParaRPr lang="en-CA" sz="6000" b="0" i="0" u="none" strike="noStrike" cap="none" spc="0" dirty="0">
              <a:solidFill>
                <a:schemeClr val="tx1"/>
              </a:solidFill>
              <a:effectLst/>
              <a:latin typeface="Arial" panose="020B0604020202020204" pitchFamily="34" charset="0"/>
            </a:endParaRPr>
          </a:p>
          <a:p>
            <a:pPr lvl="0" algn="l"/>
            <a:r>
              <a:rPr lang="en-US" sz="5600" dirty="0">
                <a:latin typeface="Garamond" panose="02020404030301010803" pitchFamily="18" charset="0"/>
              </a:rPr>
              <a:t>	</a:t>
            </a:r>
          </a:p>
          <a:p>
            <a:endParaRPr lang="en-CA" dirty="0"/>
          </a:p>
        </p:txBody>
      </p:sp>
      <p:pic>
        <p:nvPicPr>
          <p:cNvPr id="6" name="Picture 5">
            <a:extLst>
              <a:ext uri="{FF2B5EF4-FFF2-40B4-BE49-F238E27FC236}">
                <a16:creationId xmlns:a16="http://schemas.microsoft.com/office/drawing/2014/main" id="{1EBB07E6-5F30-4E85-87AF-1B5DAC0B5FB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543251" y="6258187"/>
            <a:ext cx="461395" cy="414739"/>
          </a:xfrm>
          <a:prstGeom prst="rect">
            <a:avLst/>
          </a:prstGeom>
          <a:noFill/>
          <a:ln>
            <a:noFill/>
          </a:ln>
        </p:spPr>
      </p:pic>
    </p:spTree>
    <p:extLst>
      <p:ext uri="{BB962C8B-B14F-4D97-AF65-F5344CB8AC3E}">
        <p14:creationId xmlns:p14="http://schemas.microsoft.com/office/powerpoint/2010/main" val="3220148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B4854C3-58CC-4A2C-B4CA-926819F0C2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5">
            <a:extLst>
              <a:ext uri="{FF2B5EF4-FFF2-40B4-BE49-F238E27FC236}">
                <a16:creationId xmlns:a16="http://schemas.microsoft.com/office/drawing/2014/main" id="{FA7B9933-15AE-4ACB-B091-21C9F3853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8700" y="1028700"/>
            <a:ext cx="4038600" cy="4841072"/>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DE57BB50-0A5D-4AD7-87AB-5904B788BC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4550150"/>
            <a:ext cx="867485" cy="115439"/>
            <a:chOff x="8910933" y="1861308"/>
            <a:chExt cx="867485" cy="115439"/>
          </a:xfrm>
        </p:grpSpPr>
        <p:sp>
          <p:nvSpPr>
            <p:cNvPr id="13" name="Rectangle 12">
              <a:extLst>
                <a:ext uri="{FF2B5EF4-FFF2-40B4-BE49-F238E27FC236}">
                  <a16:creationId xmlns:a16="http://schemas.microsoft.com/office/drawing/2014/main" id="{1CD5E7CE-8430-4ED8-87F2-AF5C660CF2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D4A1AC28-5B9C-4D41-95E9-675EDF3F4BF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E446F29-8D76-46EF-B0AF-41066F65AA7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B358C3FF-0EE7-4114-8C20-36687CC5AB4B}"/>
              </a:ext>
            </a:extLst>
          </p:cNvPr>
          <p:cNvSpPr>
            <a:spLocks noGrp="1"/>
          </p:cNvSpPr>
          <p:nvPr>
            <p:ph type="title"/>
          </p:nvPr>
        </p:nvSpPr>
        <p:spPr>
          <a:xfrm>
            <a:off x="1411357" y="1351429"/>
            <a:ext cx="3369365" cy="2871320"/>
          </a:xfrm>
        </p:spPr>
        <p:txBody>
          <a:bodyPr anchor="ctr">
            <a:normAutofit/>
          </a:bodyPr>
          <a:lstStyle/>
          <a:p>
            <a:pPr algn="ctr"/>
            <a:r>
              <a:rPr lang="en-US" b="1" dirty="0"/>
              <a:t>History Of </a:t>
            </a:r>
            <a:br>
              <a:rPr lang="en-US" b="1" dirty="0"/>
            </a:br>
            <a:r>
              <a:rPr lang="en-US" b="1" dirty="0"/>
              <a:t>Hospice Georgian Triangle</a:t>
            </a:r>
            <a:br>
              <a:rPr lang="en-US" dirty="0"/>
            </a:br>
            <a:endParaRPr lang="en-CA" dirty="0"/>
          </a:p>
        </p:txBody>
      </p:sp>
      <p:sp>
        <p:nvSpPr>
          <p:cNvPr id="3" name="Content Placeholder 2">
            <a:extLst>
              <a:ext uri="{FF2B5EF4-FFF2-40B4-BE49-F238E27FC236}">
                <a16:creationId xmlns:a16="http://schemas.microsoft.com/office/drawing/2014/main" id="{DD842E1B-9A1A-484B-812F-7F670399F671}"/>
              </a:ext>
            </a:extLst>
          </p:cNvPr>
          <p:cNvSpPr>
            <a:spLocks noGrp="1"/>
          </p:cNvSpPr>
          <p:nvPr>
            <p:ph idx="1"/>
          </p:nvPr>
        </p:nvSpPr>
        <p:spPr>
          <a:xfrm>
            <a:off x="6389825" y="723900"/>
            <a:ext cx="4735375" cy="5410200"/>
          </a:xfrm>
        </p:spPr>
        <p:txBody>
          <a:bodyPr anchor="ctr">
            <a:normAutofit/>
          </a:bodyPr>
          <a:lstStyle/>
          <a:p>
            <a:pPr>
              <a:lnSpc>
                <a:spcPct val="100000"/>
              </a:lnSpc>
            </a:pPr>
            <a:r>
              <a:rPr lang="en-US" sz="1400" dirty="0">
                <a:effectLst/>
                <a:latin typeface="Garamond" panose="02020404030301010803" pitchFamily="18" charset="0"/>
                <a:ea typeface="Times New Roman" panose="02020603050405020304" pitchFamily="18" charset="0"/>
                <a:cs typeface="Times New Roman" panose="02020603050405020304" pitchFamily="18" charset="0"/>
              </a:rPr>
              <a:t>Hospice Georgian Triangle is an organization with a superb reputation and rich grassroots history.  In 1987, a small group of committed citizens had a vision to support the dying and bereaved in their homes.  This evolved into the development of the Susie Newton Suite that provided respite care to individuals and families.  In 2014, Campbell House was opened - a 6 bed 24/7 end-of-life care home.  In 2017, an additional 4 beds were built; however, it took a few years for these beds to be fully operational.  In 2018, Hospice Georgian Triangle received accreditation from Hospice Palliative Care Ontario in both Community Visiting and Campbell House care.  In 2020, Hospice Georgian Triangle, amidst a global pandemic and with the support of funding from the LHIN, opened the 4 additional beds and launched a Palliative Care Respite program.  It became apparent quite quickly after opening the beds, that Hospice Georgian Triangle was outgrowing the Campbell House space.  Therefore, the boards of Hospice Georgian Triangle &amp; The Hospice Georgian Triangle Foundation made the decision to secure additional premises from which community programs and walk in services could be provided in a safe environment, and staff of both organizations could safely do business. </a:t>
            </a:r>
            <a:r>
              <a:rPr lang="en-US" sz="1400" dirty="0">
                <a:latin typeface="Garamond" panose="02020404030301010803" pitchFamily="18" charset="0"/>
                <a:ea typeface="Times New Roman" panose="02020603050405020304" pitchFamily="18" charset="0"/>
                <a:cs typeface="Times New Roman" panose="02020603050405020304" pitchFamily="18" charset="0"/>
              </a:rPr>
              <a:t>We made the decision to delay the long-term strategic plan in </a:t>
            </a:r>
            <a:r>
              <a:rPr lang="en-US" sz="1400" dirty="0" err="1">
                <a:latin typeface="Garamond" panose="02020404030301010803" pitchFamily="18" charset="0"/>
                <a:ea typeface="Times New Roman" panose="02020603050405020304" pitchFamily="18" charset="0"/>
                <a:cs typeface="Times New Roman" panose="02020603050405020304" pitchFamily="18" charset="0"/>
              </a:rPr>
              <a:t>favour</a:t>
            </a:r>
            <a:r>
              <a:rPr lang="en-US" sz="1400" dirty="0">
                <a:latin typeface="Garamond" panose="02020404030301010803" pitchFamily="18" charset="0"/>
                <a:ea typeface="Times New Roman" panose="02020603050405020304" pitchFamily="18" charset="0"/>
                <a:cs typeface="Times New Roman" panose="02020603050405020304" pitchFamily="18" charset="0"/>
              </a:rPr>
              <a:t> of a tactical plan during the initial stages of the pandemic. We are now pleased to share our vision for the upcoming 5 years. </a:t>
            </a:r>
            <a:r>
              <a:rPr lang="en-US" sz="1400" dirty="0">
                <a:effectLst/>
                <a:latin typeface="Garamond" panose="02020404030301010803" pitchFamily="18" charset="0"/>
                <a:ea typeface="Times New Roman" panose="02020603050405020304" pitchFamily="18" charset="0"/>
                <a:cs typeface="Times New Roman" panose="02020603050405020304" pitchFamily="18" charset="0"/>
              </a:rPr>
              <a:t>                                                                                                                                                                                                                                                                                                               </a:t>
            </a:r>
            <a:endParaRPr lang="en-CA" sz="1400" dirty="0">
              <a:effectLst/>
              <a:latin typeface="Garamond" panose="02020404030301010803" pitchFamily="18" charset="0"/>
              <a:ea typeface="Times New Roman" panose="02020603050405020304" pitchFamily="18" charset="0"/>
              <a:cs typeface="Times New Roman" panose="02020603050405020304" pitchFamily="18" charset="0"/>
            </a:endParaRPr>
          </a:p>
          <a:p>
            <a:pPr algn="ctr">
              <a:lnSpc>
                <a:spcPct val="100000"/>
              </a:lnSpc>
            </a:pPr>
            <a:endParaRPr lang="en-CA" sz="1400" dirty="0"/>
          </a:p>
          <a:p>
            <a:pPr algn="ctr">
              <a:lnSpc>
                <a:spcPct val="100000"/>
              </a:lnSpc>
            </a:pPr>
            <a:endParaRPr lang="en-CA" sz="1400" dirty="0"/>
          </a:p>
        </p:txBody>
      </p:sp>
      <p:sp>
        <p:nvSpPr>
          <p:cNvPr id="11" name="Footer Placeholder 5">
            <a:extLst>
              <a:ext uri="{FF2B5EF4-FFF2-40B4-BE49-F238E27FC236}">
                <a16:creationId xmlns:a16="http://schemas.microsoft.com/office/drawing/2014/main" id="{E2EF693D-51A6-4CF0-8D37-DAA348B82BBE}"/>
              </a:ext>
            </a:extLst>
          </p:cNvPr>
          <p:cNvSpPr>
            <a:spLocks noGrp="1"/>
          </p:cNvSpPr>
          <p:nvPr>
            <p:ph type="ftr" sz="quarter" idx="11"/>
          </p:nvPr>
        </p:nvSpPr>
        <p:spPr>
          <a:xfrm>
            <a:off x="444617" y="6342077"/>
            <a:ext cx="10964411" cy="268081"/>
          </a:xfrm>
        </p:spPr>
        <p:txBody>
          <a:bodyPr/>
          <a:lstStyle/>
          <a:p>
            <a:pPr algn="ctr"/>
            <a:r>
              <a:rPr lang="en-CA" sz="1000" dirty="0"/>
              <a:t>Inclusion ~ Compassion ~ Accountability ~ Respect &amp; Dignity ~ Excellence</a:t>
            </a:r>
            <a:endParaRPr lang="en-US" sz="1000" dirty="0"/>
          </a:p>
        </p:txBody>
      </p:sp>
      <p:pic>
        <p:nvPicPr>
          <p:cNvPr id="16" name="Picture 15">
            <a:extLst>
              <a:ext uri="{FF2B5EF4-FFF2-40B4-BE49-F238E27FC236}">
                <a16:creationId xmlns:a16="http://schemas.microsoft.com/office/drawing/2014/main" id="{05AA9EFA-B6B1-41A9-9FB6-437E3E556BA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543251" y="6258187"/>
            <a:ext cx="461395" cy="414739"/>
          </a:xfrm>
          <a:prstGeom prst="rect">
            <a:avLst/>
          </a:prstGeom>
          <a:noFill/>
          <a:ln>
            <a:noFill/>
          </a:ln>
        </p:spPr>
      </p:pic>
    </p:spTree>
    <p:extLst>
      <p:ext uri="{BB962C8B-B14F-4D97-AF65-F5344CB8AC3E}">
        <p14:creationId xmlns:p14="http://schemas.microsoft.com/office/powerpoint/2010/main" val="1025698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4453A-AC51-4E68-9157-E0B7768715AC}"/>
              </a:ext>
            </a:extLst>
          </p:cNvPr>
          <p:cNvSpPr>
            <a:spLocks noGrp="1"/>
          </p:cNvSpPr>
          <p:nvPr>
            <p:ph type="title"/>
          </p:nvPr>
        </p:nvSpPr>
        <p:spPr>
          <a:xfrm>
            <a:off x="1151291" y="1493240"/>
            <a:ext cx="3761832" cy="964734"/>
          </a:xfrm>
        </p:spPr>
        <p:txBody>
          <a:bodyPr>
            <a:normAutofit fontScale="90000"/>
          </a:bodyPr>
          <a:lstStyle/>
          <a:p>
            <a:br>
              <a:rPr lang="en-US" cap="none" dirty="0"/>
            </a:br>
            <a:br>
              <a:rPr lang="en-US" cap="none" dirty="0"/>
            </a:br>
            <a:r>
              <a:rPr lang="en-US" sz="3600" b="1" cap="none" dirty="0"/>
              <a:t>Introduction</a:t>
            </a:r>
            <a:endParaRPr lang="en-CA" sz="3600" b="1" cap="none" dirty="0"/>
          </a:p>
        </p:txBody>
      </p:sp>
      <p:sp>
        <p:nvSpPr>
          <p:cNvPr id="3" name="Text Placeholder 2">
            <a:extLst>
              <a:ext uri="{FF2B5EF4-FFF2-40B4-BE49-F238E27FC236}">
                <a16:creationId xmlns:a16="http://schemas.microsoft.com/office/drawing/2014/main" id="{BECF2605-F1B2-4B05-96C0-A0C92F2F7E7C}"/>
              </a:ext>
            </a:extLst>
          </p:cNvPr>
          <p:cNvSpPr>
            <a:spLocks noGrp="1"/>
          </p:cNvSpPr>
          <p:nvPr>
            <p:ph type="body" idx="1"/>
          </p:nvPr>
        </p:nvSpPr>
        <p:spPr/>
        <p:txBody>
          <a:bodyPr>
            <a:normAutofit fontScale="62500" lnSpcReduction="20000"/>
          </a:bodyPr>
          <a:lstStyle/>
          <a:p>
            <a:r>
              <a:rPr lang="en-US" dirty="0">
                <a:latin typeface="Garamond" panose="02020404030301010803" pitchFamily="18" charset="0"/>
              </a:rPr>
              <a:t>In response to our current community needs, regional strategies and provincial directions, this plan sets out what we must do to ensure the continued delivery of high-quality palliative care. While enacting our strategic plan we are committed to be guided by our values of inclusion, compassion, accountability, respect &amp; dignity and excellence.	</a:t>
            </a:r>
            <a:endParaRPr lang="en-CA" dirty="0"/>
          </a:p>
          <a:p>
            <a:endParaRPr lang="en-CA" dirty="0"/>
          </a:p>
        </p:txBody>
      </p:sp>
      <p:sp>
        <p:nvSpPr>
          <p:cNvPr id="4" name="Footer Placeholder 5">
            <a:extLst>
              <a:ext uri="{FF2B5EF4-FFF2-40B4-BE49-F238E27FC236}">
                <a16:creationId xmlns:a16="http://schemas.microsoft.com/office/drawing/2014/main" id="{8D83FDFE-7C32-41B6-B3A2-2804AA99B8CB}"/>
              </a:ext>
            </a:extLst>
          </p:cNvPr>
          <p:cNvSpPr>
            <a:spLocks noGrp="1"/>
          </p:cNvSpPr>
          <p:nvPr>
            <p:ph type="ftr" sz="quarter" idx="11"/>
          </p:nvPr>
        </p:nvSpPr>
        <p:spPr>
          <a:xfrm>
            <a:off x="444617" y="6342077"/>
            <a:ext cx="10964411" cy="268081"/>
          </a:xfrm>
        </p:spPr>
        <p:txBody>
          <a:bodyPr/>
          <a:lstStyle/>
          <a:p>
            <a:pPr algn="ctr"/>
            <a:r>
              <a:rPr lang="en-CA" sz="1000" dirty="0"/>
              <a:t>Inclusion ~ Compassion ~ Accountability ~ Respect &amp; Dignity ~ Excellence</a:t>
            </a:r>
            <a:endParaRPr lang="en-US" sz="1000" dirty="0"/>
          </a:p>
        </p:txBody>
      </p:sp>
      <p:pic>
        <p:nvPicPr>
          <p:cNvPr id="5" name="Picture 4">
            <a:extLst>
              <a:ext uri="{FF2B5EF4-FFF2-40B4-BE49-F238E27FC236}">
                <a16:creationId xmlns:a16="http://schemas.microsoft.com/office/drawing/2014/main" id="{7C2B710C-F3C9-4D1F-B934-7BDB1B5214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543251" y="6258187"/>
            <a:ext cx="461395" cy="414739"/>
          </a:xfrm>
          <a:prstGeom prst="rect">
            <a:avLst/>
          </a:prstGeom>
          <a:noFill/>
          <a:ln>
            <a:noFill/>
          </a:ln>
        </p:spPr>
      </p:pic>
    </p:spTree>
    <p:extLst>
      <p:ext uri="{BB962C8B-B14F-4D97-AF65-F5344CB8AC3E}">
        <p14:creationId xmlns:p14="http://schemas.microsoft.com/office/powerpoint/2010/main" val="3140117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23" name="Rectangle 28">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30" name="Straight Connector 29">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33" name="Rectangle 32">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163F2E-7201-4D1E-81B5-4DD463FFDC45}"/>
              </a:ext>
            </a:extLst>
          </p:cNvPr>
          <p:cNvSpPr>
            <a:spLocks noGrp="1"/>
          </p:cNvSpPr>
          <p:nvPr>
            <p:ph type="title"/>
          </p:nvPr>
        </p:nvSpPr>
        <p:spPr>
          <a:xfrm>
            <a:off x="1082340" y="1066800"/>
            <a:ext cx="3931320" cy="2267193"/>
          </a:xfrm>
        </p:spPr>
        <p:txBody>
          <a:bodyPr vert="horz" lIns="91440" tIns="45720" rIns="91440" bIns="45720" rtlCol="0" anchor="b">
            <a:normAutofit/>
          </a:bodyPr>
          <a:lstStyle/>
          <a:p>
            <a:r>
              <a:rPr lang="en-US" b="1" cap="none" dirty="0"/>
              <a:t>Vision, Mission &amp; Values</a:t>
            </a:r>
            <a:br>
              <a:rPr lang="en-US" sz="2800" b="1" kern="1200" cap="all" spc="390" baseline="0" dirty="0">
                <a:solidFill>
                  <a:schemeClr val="tx2"/>
                </a:solidFill>
                <a:latin typeface="+mj-lt"/>
                <a:ea typeface="+mj-ea"/>
                <a:cs typeface="+mj-cs"/>
              </a:rPr>
            </a:br>
            <a:br>
              <a:rPr lang="en-US" sz="2800" b="1" kern="1200" cap="all" spc="390" baseline="0" dirty="0">
                <a:solidFill>
                  <a:schemeClr val="tx2"/>
                </a:solidFill>
                <a:effectLst/>
                <a:latin typeface="+mj-lt"/>
                <a:ea typeface="+mj-ea"/>
                <a:cs typeface="+mj-cs"/>
              </a:rPr>
            </a:br>
            <a:endParaRPr lang="en-US" sz="2800" kern="1200" cap="all" spc="390" baseline="0" dirty="0">
              <a:solidFill>
                <a:schemeClr val="tx2"/>
              </a:solidFill>
              <a:latin typeface="+mj-lt"/>
              <a:ea typeface="+mj-ea"/>
              <a:cs typeface="+mj-cs"/>
            </a:endParaRPr>
          </a:p>
        </p:txBody>
      </p:sp>
      <p:sp>
        <p:nvSpPr>
          <p:cNvPr id="6" name="Footer Placeholder 5">
            <a:extLst>
              <a:ext uri="{FF2B5EF4-FFF2-40B4-BE49-F238E27FC236}">
                <a16:creationId xmlns:a16="http://schemas.microsoft.com/office/drawing/2014/main" id="{C1B7D29E-231A-43A9-996B-A9E0A8873F30}"/>
              </a:ext>
            </a:extLst>
          </p:cNvPr>
          <p:cNvSpPr>
            <a:spLocks noGrp="1"/>
          </p:cNvSpPr>
          <p:nvPr>
            <p:ph type="ftr" sz="quarter" idx="11"/>
          </p:nvPr>
        </p:nvSpPr>
        <p:spPr>
          <a:xfrm>
            <a:off x="7279965" y="6245352"/>
            <a:ext cx="4114800" cy="365125"/>
          </a:xfrm>
        </p:spPr>
        <p:txBody>
          <a:bodyPr vert="horz" lIns="91440" tIns="45720" rIns="91440" bIns="45720" rtlCol="0" anchor="ctr">
            <a:normAutofit/>
          </a:bodyPr>
          <a:lstStyle/>
          <a:p>
            <a:pPr>
              <a:spcAft>
                <a:spcPts val="600"/>
              </a:spcAft>
            </a:pPr>
            <a:r>
              <a:rPr lang="en-US" sz="1000" kern="1200">
                <a:solidFill>
                  <a:schemeClr val="tx2"/>
                </a:solidFill>
                <a:latin typeface="+mn-lt"/>
                <a:ea typeface="+mn-ea"/>
                <a:cs typeface="+mn-cs"/>
              </a:rPr>
              <a:t>Inclusion ~ Compassion ~ Accountability ~ Respect &amp; Dignity ~ Excellence</a:t>
            </a:r>
          </a:p>
        </p:txBody>
      </p:sp>
      <p:grpSp>
        <p:nvGrpSpPr>
          <p:cNvPr id="37" name="Group 36">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8" y="3871114"/>
            <a:ext cx="867485" cy="115439"/>
            <a:chOff x="8910933" y="1861308"/>
            <a:chExt cx="867485" cy="115439"/>
          </a:xfrm>
        </p:grpSpPr>
        <p:sp>
          <p:nvSpPr>
            <p:cNvPr id="24" name="Rectangle 37">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Connector 38">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pic>
        <p:nvPicPr>
          <p:cNvPr id="19" name="Picture 18">
            <a:extLst>
              <a:ext uri="{FF2B5EF4-FFF2-40B4-BE49-F238E27FC236}">
                <a16:creationId xmlns:a16="http://schemas.microsoft.com/office/drawing/2014/main" id="{90412B4E-3D1E-4531-A6EF-6144DD67EC9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543251" y="6258187"/>
            <a:ext cx="461395" cy="414739"/>
          </a:xfrm>
          <a:prstGeom prst="rect">
            <a:avLst/>
          </a:prstGeom>
          <a:noFill/>
          <a:ln>
            <a:noFill/>
          </a:ln>
        </p:spPr>
      </p:pic>
      <p:pic>
        <p:nvPicPr>
          <p:cNvPr id="21" name="Picture 20">
            <a:extLst>
              <a:ext uri="{FF2B5EF4-FFF2-40B4-BE49-F238E27FC236}">
                <a16:creationId xmlns:a16="http://schemas.microsoft.com/office/drawing/2014/main" id="{2AAFC9FE-6D69-4A87-BD2A-7EAD8C99D92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344268" y="2947852"/>
            <a:ext cx="1570692" cy="1350413"/>
          </a:xfrm>
          <a:prstGeom prst="rect">
            <a:avLst/>
          </a:prstGeom>
          <a:noFill/>
          <a:ln>
            <a:noFill/>
          </a:ln>
        </p:spPr>
      </p:pic>
      <p:graphicFrame>
        <p:nvGraphicFramePr>
          <p:cNvPr id="4" name="Table 4">
            <a:extLst>
              <a:ext uri="{FF2B5EF4-FFF2-40B4-BE49-F238E27FC236}">
                <a16:creationId xmlns:a16="http://schemas.microsoft.com/office/drawing/2014/main" id="{85DF27E1-5792-4843-967C-F7065E119206}"/>
              </a:ext>
            </a:extLst>
          </p:cNvPr>
          <p:cNvGraphicFramePr>
            <a:graphicFrameLocks noGrp="1"/>
          </p:cNvGraphicFramePr>
          <p:nvPr>
            <p:ph idx="4294967295"/>
            <p:extLst>
              <p:ext uri="{D42A27DB-BD31-4B8C-83A1-F6EECF244321}">
                <p14:modId xmlns:p14="http://schemas.microsoft.com/office/powerpoint/2010/main" val="654964725"/>
              </p:ext>
            </p:extLst>
          </p:nvPr>
        </p:nvGraphicFramePr>
        <p:xfrm>
          <a:off x="6062222" y="1581343"/>
          <a:ext cx="5439658" cy="2839701"/>
        </p:xfrm>
        <a:graphic>
          <a:graphicData uri="http://schemas.openxmlformats.org/drawingml/2006/table">
            <a:tbl>
              <a:tblPr firstRow="1" bandRow="1">
                <a:solidFill>
                  <a:schemeClr val="bg1"/>
                </a:solidFill>
                <a:tableStyleId>{5C22544A-7EE6-4342-B048-85BDC9FD1C3A}</a:tableStyleId>
              </a:tblPr>
              <a:tblGrid>
                <a:gridCol w="1334164">
                  <a:extLst>
                    <a:ext uri="{9D8B030D-6E8A-4147-A177-3AD203B41FA5}">
                      <a16:colId xmlns:a16="http://schemas.microsoft.com/office/drawing/2014/main" val="1159689063"/>
                    </a:ext>
                  </a:extLst>
                </a:gridCol>
                <a:gridCol w="2021803">
                  <a:extLst>
                    <a:ext uri="{9D8B030D-6E8A-4147-A177-3AD203B41FA5}">
                      <a16:colId xmlns:a16="http://schemas.microsoft.com/office/drawing/2014/main" val="3067979393"/>
                    </a:ext>
                  </a:extLst>
                </a:gridCol>
                <a:gridCol w="2083691">
                  <a:extLst>
                    <a:ext uri="{9D8B030D-6E8A-4147-A177-3AD203B41FA5}">
                      <a16:colId xmlns:a16="http://schemas.microsoft.com/office/drawing/2014/main" val="331558813"/>
                    </a:ext>
                  </a:extLst>
                </a:gridCol>
              </a:tblGrid>
              <a:tr h="624927">
                <a:tc>
                  <a:txBody>
                    <a:bodyPr/>
                    <a:lstStyle/>
                    <a:p>
                      <a:r>
                        <a:rPr lang="en-US" sz="1600" b="0" cap="none" spc="0" dirty="0">
                          <a:solidFill>
                            <a:schemeClr val="bg1"/>
                          </a:solidFill>
                          <a:latin typeface="Garamond" panose="02020404030301010803" pitchFamily="18" charset="0"/>
                        </a:rPr>
                        <a:t>Vision </a:t>
                      </a:r>
                      <a:endParaRPr lang="en-CA" sz="1600" b="0" cap="none" spc="0" dirty="0">
                        <a:solidFill>
                          <a:schemeClr val="bg1"/>
                        </a:solidFill>
                        <a:latin typeface="Garamond" panose="02020404030301010803" pitchFamily="18" charset="0"/>
                      </a:endParaRPr>
                    </a:p>
                  </a:txBody>
                  <a:tcPr marL="171635" marR="64141" marT="132027" marB="132027" anchor="ctr">
                    <a:lnL w="19050" cap="flat" cmpd="sng" algn="ctr">
                      <a:solidFill>
                        <a:schemeClr val="tx1"/>
                      </a:solidFill>
                      <a:prstDash val="solid"/>
                    </a:lnL>
                    <a:lnR w="19050" cap="flat" cmpd="sng" algn="ctr">
                      <a:solidFill>
                        <a:schemeClr val="tx1"/>
                      </a:solidFill>
                      <a:prstDash val="solid"/>
                    </a:lnR>
                    <a:lnT w="19050" cap="flat" cmpd="sng" algn="ctr">
                      <a:solidFill>
                        <a:schemeClr val="tx1"/>
                      </a:solidFill>
                      <a:prstDash val="solid"/>
                    </a:lnT>
                    <a:lnB w="38100" cmpd="sng">
                      <a:noFill/>
                    </a:lnB>
                    <a:solidFill>
                      <a:schemeClr val="tx1"/>
                    </a:solidFill>
                  </a:tcPr>
                </a:tc>
                <a:tc>
                  <a:txBody>
                    <a:bodyPr/>
                    <a:lstStyle/>
                    <a:p>
                      <a:r>
                        <a:rPr lang="en-US" sz="1600" b="0" cap="none" spc="0">
                          <a:solidFill>
                            <a:schemeClr val="bg1"/>
                          </a:solidFill>
                          <a:latin typeface="Garamond" panose="02020404030301010803" pitchFamily="18" charset="0"/>
                        </a:rPr>
                        <a:t>Mission </a:t>
                      </a:r>
                      <a:endParaRPr lang="en-CA" sz="1600" b="0" cap="none" spc="0">
                        <a:solidFill>
                          <a:schemeClr val="bg1"/>
                        </a:solidFill>
                        <a:latin typeface="Garamond" panose="02020404030301010803" pitchFamily="18" charset="0"/>
                      </a:endParaRPr>
                    </a:p>
                  </a:txBody>
                  <a:tcPr marL="171635" marR="64141" marT="132027" marB="132027" anchor="ctr">
                    <a:lnL w="19050" cap="flat" cmpd="sng" algn="ctr">
                      <a:solidFill>
                        <a:schemeClr val="tx1"/>
                      </a:solidFill>
                      <a:prstDash val="solid"/>
                    </a:lnL>
                    <a:lnR w="19050" cap="flat" cmpd="sng" algn="ctr">
                      <a:solidFill>
                        <a:schemeClr val="tx1"/>
                      </a:solidFill>
                      <a:prstDash val="solid"/>
                    </a:lnR>
                    <a:lnT w="19050" cap="flat" cmpd="sng" algn="ctr">
                      <a:solidFill>
                        <a:schemeClr val="tx1"/>
                      </a:solidFill>
                      <a:prstDash val="solid"/>
                    </a:lnT>
                    <a:lnB w="38100" cmpd="sng">
                      <a:noFill/>
                    </a:lnB>
                    <a:solidFill>
                      <a:schemeClr val="tx1"/>
                    </a:solidFill>
                  </a:tcPr>
                </a:tc>
                <a:tc>
                  <a:txBody>
                    <a:bodyPr/>
                    <a:lstStyle/>
                    <a:p>
                      <a:r>
                        <a:rPr lang="en-US" sz="1600" b="0" cap="none" spc="0">
                          <a:solidFill>
                            <a:schemeClr val="bg1"/>
                          </a:solidFill>
                          <a:latin typeface="Garamond" panose="02020404030301010803" pitchFamily="18" charset="0"/>
                        </a:rPr>
                        <a:t>Values</a:t>
                      </a:r>
                      <a:endParaRPr lang="en-CA" sz="1600" b="0" cap="none" spc="0">
                        <a:solidFill>
                          <a:schemeClr val="bg1"/>
                        </a:solidFill>
                        <a:latin typeface="Garamond" panose="02020404030301010803" pitchFamily="18" charset="0"/>
                      </a:endParaRPr>
                    </a:p>
                  </a:txBody>
                  <a:tcPr marL="171635" marR="64141" marT="132027" marB="132027" anchor="ctr">
                    <a:lnL w="19050" cap="flat" cmpd="sng" algn="ctr">
                      <a:solidFill>
                        <a:schemeClr val="tx1"/>
                      </a:solidFill>
                      <a:prstDash val="solid"/>
                    </a:lnL>
                    <a:lnR w="12700" cmpd="sng">
                      <a:noFill/>
                    </a:lnR>
                    <a:lnT w="19050" cap="flat" cmpd="sng" algn="ctr">
                      <a:solidFill>
                        <a:schemeClr val="tx1"/>
                      </a:solidFill>
                      <a:prstDash val="solid"/>
                    </a:lnT>
                    <a:lnB w="38100" cmpd="sng">
                      <a:noFill/>
                    </a:lnB>
                    <a:solidFill>
                      <a:schemeClr val="tx1"/>
                    </a:solidFill>
                  </a:tcPr>
                </a:tc>
                <a:extLst>
                  <a:ext uri="{0D108BD9-81ED-4DB2-BD59-A6C34878D82A}">
                    <a16:rowId xmlns:a16="http://schemas.microsoft.com/office/drawing/2014/main" val="1623114634"/>
                  </a:ext>
                </a:extLst>
              </a:tr>
              <a:tr h="2122449">
                <a:tc>
                  <a:txBody>
                    <a:bodyPr/>
                    <a:lstStyle/>
                    <a:p>
                      <a:r>
                        <a:rPr lang="en-US" sz="1600" b="0" cap="none" spc="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rPr>
                        <a:t>Excellent Palliative Care for All</a:t>
                      </a:r>
                      <a:endParaRPr lang="en-CA" sz="1600" b="0" cap="none" spc="0">
                        <a:solidFill>
                          <a:schemeClr val="tx1"/>
                        </a:solidFill>
                        <a:latin typeface="Garamond" panose="02020404030301010803" pitchFamily="18" charset="0"/>
                      </a:endParaRPr>
                    </a:p>
                  </a:txBody>
                  <a:tcPr marL="171635" marR="64141" marT="132027" marB="132027">
                    <a:lnL w="19050" cap="flat" cmpd="sng" algn="ctr">
                      <a:solidFill>
                        <a:schemeClr val="tx1"/>
                      </a:solidFill>
                      <a:prstDash val="solid"/>
                    </a:lnL>
                    <a:lnR w="6350" cap="flat" cmpd="sng" algn="ctr">
                      <a:solidFill>
                        <a:schemeClr val="tx1">
                          <a:lumMod val="50000"/>
                          <a:lumOff val="50000"/>
                        </a:schemeClr>
                      </a:solidFill>
                      <a:prstDash val="solid"/>
                    </a:lnR>
                    <a:lnT w="38100" cmpd="sng">
                      <a:noFill/>
                    </a:lnT>
                    <a:lnB w="19050" cap="flat" cmpd="sng" algn="ctr">
                      <a:solidFill>
                        <a:schemeClr val="tx1"/>
                      </a:solidFill>
                      <a:prstDash val="solid"/>
                    </a:lnB>
                    <a:noFill/>
                  </a:tcPr>
                </a:tc>
                <a:tc>
                  <a:txBody>
                    <a:bodyPr/>
                    <a:lstStyle/>
                    <a:p>
                      <a:r>
                        <a:rPr lang="en-US" sz="1600" cap="none" spc="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rPr>
                        <a:t>Supporting Individuals, and their Caregivers, in their Journey with a Life Limiting Illness to Live the Best Life Possible</a:t>
                      </a:r>
                      <a:br>
                        <a:rPr lang="en-CA" sz="1600" cap="none" spc="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rPr>
                      </a:br>
                      <a:endParaRPr lang="en-CA" sz="1600" cap="none" spc="0" dirty="0">
                        <a:solidFill>
                          <a:schemeClr val="tx1"/>
                        </a:solidFill>
                        <a:latin typeface="Garamond" panose="02020404030301010803" pitchFamily="18" charset="0"/>
                      </a:endParaRPr>
                    </a:p>
                  </a:txBody>
                  <a:tcPr marL="171635" marR="64141" marT="132027" marB="132027">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38100" cmpd="sng">
                      <a:noFill/>
                    </a:lnT>
                    <a:lnB w="19050" cap="flat" cmpd="sng" algn="ctr">
                      <a:solidFill>
                        <a:schemeClr val="tx1"/>
                      </a:solidFill>
                      <a:prstDash val="solid"/>
                    </a:lnB>
                    <a:noFill/>
                  </a:tcPr>
                </a:tc>
                <a:tc>
                  <a:txBody>
                    <a:bodyPr/>
                    <a:lstStyle/>
                    <a:p>
                      <a:r>
                        <a:rPr lang="en-CA" sz="1600" b="1" cap="none" spc="0" dirty="0">
                          <a:solidFill>
                            <a:srgbClr val="FF0000"/>
                          </a:solidFill>
                          <a:latin typeface="Garamond" panose="02020404030301010803" pitchFamily="18" charset="0"/>
                        </a:rPr>
                        <a:t>I </a:t>
                      </a:r>
                      <a:r>
                        <a:rPr lang="en-CA" sz="1600" b="1" cap="none" spc="0" dirty="0">
                          <a:solidFill>
                            <a:schemeClr val="tx1"/>
                          </a:solidFill>
                          <a:latin typeface="Garamond" panose="02020404030301010803" pitchFamily="18" charset="0"/>
                        </a:rPr>
                        <a:t> </a:t>
                      </a:r>
                      <a:r>
                        <a:rPr lang="en-CA" sz="1600" cap="none" spc="0" dirty="0">
                          <a:solidFill>
                            <a:schemeClr val="tx1"/>
                          </a:solidFill>
                          <a:latin typeface="Garamond" panose="02020404030301010803" pitchFamily="18" charset="0"/>
                        </a:rPr>
                        <a:t>Inclusion</a:t>
                      </a:r>
                    </a:p>
                    <a:p>
                      <a:r>
                        <a:rPr lang="en-CA" sz="1600" b="1" cap="none" spc="0" dirty="0">
                          <a:solidFill>
                            <a:srgbClr val="FF0000"/>
                          </a:solidFill>
                          <a:latin typeface="Garamond" panose="02020404030301010803" pitchFamily="18" charset="0"/>
                        </a:rPr>
                        <a:t>C</a:t>
                      </a:r>
                      <a:r>
                        <a:rPr lang="en-CA" sz="1600" cap="none" spc="0" dirty="0">
                          <a:solidFill>
                            <a:schemeClr val="tx1"/>
                          </a:solidFill>
                          <a:latin typeface="Garamond" panose="02020404030301010803" pitchFamily="18" charset="0"/>
                        </a:rPr>
                        <a:t> Compassion</a:t>
                      </a:r>
                    </a:p>
                    <a:p>
                      <a:r>
                        <a:rPr lang="en-CA" sz="1600" b="1" cap="none" spc="0" dirty="0">
                          <a:solidFill>
                            <a:srgbClr val="FF0000"/>
                          </a:solidFill>
                          <a:latin typeface="Garamond" panose="02020404030301010803" pitchFamily="18" charset="0"/>
                        </a:rPr>
                        <a:t>A</a:t>
                      </a:r>
                      <a:r>
                        <a:rPr lang="en-CA" sz="1600" cap="none" spc="0" dirty="0">
                          <a:solidFill>
                            <a:schemeClr val="tx1"/>
                          </a:solidFill>
                          <a:latin typeface="Garamond" panose="02020404030301010803" pitchFamily="18" charset="0"/>
                        </a:rPr>
                        <a:t> Accountability</a:t>
                      </a:r>
                    </a:p>
                    <a:p>
                      <a:r>
                        <a:rPr lang="en-CA" sz="1600" b="1" cap="none" spc="0" dirty="0">
                          <a:solidFill>
                            <a:srgbClr val="FF0000"/>
                          </a:solidFill>
                          <a:latin typeface="Garamond" panose="02020404030301010803" pitchFamily="18" charset="0"/>
                        </a:rPr>
                        <a:t>R</a:t>
                      </a:r>
                      <a:r>
                        <a:rPr lang="en-CA" sz="1600" cap="none" spc="0" dirty="0">
                          <a:solidFill>
                            <a:schemeClr val="tx1"/>
                          </a:solidFill>
                          <a:latin typeface="Garamond" panose="02020404030301010803" pitchFamily="18" charset="0"/>
                        </a:rPr>
                        <a:t> Respect &amp; Dignity</a:t>
                      </a:r>
                    </a:p>
                    <a:p>
                      <a:r>
                        <a:rPr lang="en-CA" sz="1600" b="1" cap="none" spc="0" dirty="0">
                          <a:solidFill>
                            <a:srgbClr val="FF0000"/>
                          </a:solidFill>
                          <a:latin typeface="Garamond" panose="02020404030301010803" pitchFamily="18" charset="0"/>
                        </a:rPr>
                        <a:t>E</a:t>
                      </a:r>
                      <a:r>
                        <a:rPr lang="en-CA" sz="1600" b="1" cap="none" spc="0" dirty="0">
                          <a:solidFill>
                            <a:schemeClr val="tx1"/>
                          </a:solidFill>
                          <a:latin typeface="Garamond" panose="02020404030301010803" pitchFamily="18" charset="0"/>
                        </a:rPr>
                        <a:t> </a:t>
                      </a:r>
                      <a:r>
                        <a:rPr lang="en-CA" sz="1600" cap="none" spc="0" dirty="0">
                          <a:solidFill>
                            <a:schemeClr val="tx1"/>
                          </a:solidFill>
                          <a:latin typeface="Garamond" panose="02020404030301010803" pitchFamily="18" charset="0"/>
                        </a:rPr>
                        <a:t>Excellence</a:t>
                      </a:r>
                    </a:p>
                    <a:p>
                      <a:endParaRPr lang="en-CA" sz="1600" cap="none" spc="0" dirty="0">
                        <a:solidFill>
                          <a:schemeClr val="tx1"/>
                        </a:solidFill>
                        <a:latin typeface="Garamond" panose="02020404030301010803" pitchFamily="18" charset="0"/>
                      </a:endParaRPr>
                    </a:p>
                  </a:txBody>
                  <a:tcPr marL="171635" marR="64141" marT="132027" marB="132027">
                    <a:lnL w="6350" cap="flat" cmpd="sng" algn="ctr">
                      <a:solidFill>
                        <a:schemeClr val="tx1">
                          <a:lumMod val="50000"/>
                          <a:lumOff val="50000"/>
                        </a:schemeClr>
                      </a:solidFill>
                      <a:prstDash val="solid"/>
                    </a:lnL>
                    <a:lnR w="19050" cap="flat" cmpd="sng" algn="ctr">
                      <a:solidFill>
                        <a:schemeClr val="tx1"/>
                      </a:solidFill>
                      <a:prstDash val="solid"/>
                    </a:lnR>
                    <a:lnT w="38100" cmpd="sng">
                      <a:noFill/>
                    </a:lnT>
                    <a:lnB w="19050" cap="flat" cmpd="sng" algn="ctr">
                      <a:solidFill>
                        <a:schemeClr val="tx1"/>
                      </a:solidFill>
                      <a:prstDash val="solid"/>
                    </a:lnB>
                    <a:noFill/>
                  </a:tcPr>
                </a:tc>
                <a:extLst>
                  <a:ext uri="{0D108BD9-81ED-4DB2-BD59-A6C34878D82A}">
                    <a16:rowId xmlns:a16="http://schemas.microsoft.com/office/drawing/2014/main" val="1318518835"/>
                  </a:ext>
                </a:extLst>
              </a:tr>
            </a:tbl>
          </a:graphicData>
        </a:graphic>
      </p:graphicFrame>
    </p:spTree>
    <p:extLst>
      <p:ext uri="{BB962C8B-B14F-4D97-AF65-F5344CB8AC3E}">
        <p14:creationId xmlns:p14="http://schemas.microsoft.com/office/powerpoint/2010/main" val="2260068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4453A-AC51-4E68-9157-E0B7768715AC}"/>
              </a:ext>
            </a:extLst>
          </p:cNvPr>
          <p:cNvSpPr>
            <a:spLocks noGrp="1"/>
          </p:cNvSpPr>
          <p:nvPr>
            <p:ph type="title"/>
          </p:nvPr>
        </p:nvSpPr>
        <p:spPr>
          <a:xfrm>
            <a:off x="1151291" y="1117599"/>
            <a:ext cx="3761832" cy="3833223"/>
          </a:xfrm>
        </p:spPr>
        <p:txBody>
          <a:bodyPr>
            <a:normAutofit fontScale="90000"/>
          </a:bodyPr>
          <a:lstStyle/>
          <a:p>
            <a:br>
              <a:rPr lang="en-US" cap="none" dirty="0"/>
            </a:br>
            <a:br>
              <a:rPr lang="en-US" cap="none" dirty="0"/>
            </a:br>
            <a:br>
              <a:rPr lang="en-US" cap="none" dirty="0"/>
            </a:br>
            <a:br>
              <a:rPr lang="en-US" cap="none" dirty="0"/>
            </a:br>
            <a:br>
              <a:rPr lang="en-US" cap="none" dirty="0"/>
            </a:br>
            <a:r>
              <a:rPr lang="en-CA" sz="3600" b="1" cap="none" spc="0" dirty="0">
                <a:solidFill>
                  <a:srgbClr val="FF0000"/>
                </a:solidFill>
                <a:latin typeface="Garamond" panose="02020404030301010803" pitchFamily="18" charset="0"/>
              </a:rPr>
              <a:t>I</a:t>
            </a:r>
            <a:br>
              <a:rPr lang="en-CA" sz="3600" cap="none" spc="0" dirty="0">
                <a:solidFill>
                  <a:schemeClr val="tx1"/>
                </a:solidFill>
                <a:latin typeface="Garamond" panose="02020404030301010803" pitchFamily="18" charset="0"/>
              </a:rPr>
            </a:br>
            <a:r>
              <a:rPr lang="en-CA" sz="3600" b="1" cap="none" spc="0" dirty="0">
                <a:solidFill>
                  <a:srgbClr val="FF0000"/>
                </a:solidFill>
                <a:latin typeface="Garamond" panose="02020404030301010803" pitchFamily="18" charset="0"/>
              </a:rPr>
              <a:t>C</a:t>
            </a:r>
            <a:br>
              <a:rPr lang="en-CA" sz="3600" cap="none" spc="0" dirty="0">
                <a:solidFill>
                  <a:schemeClr val="tx1"/>
                </a:solidFill>
                <a:latin typeface="Garamond" panose="02020404030301010803" pitchFamily="18" charset="0"/>
              </a:rPr>
            </a:br>
            <a:r>
              <a:rPr lang="en-CA" sz="3600" b="1" cap="none" spc="0" dirty="0">
                <a:solidFill>
                  <a:srgbClr val="FF0000"/>
                </a:solidFill>
                <a:latin typeface="Garamond" panose="02020404030301010803" pitchFamily="18" charset="0"/>
              </a:rPr>
              <a:t>A</a:t>
            </a:r>
            <a:br>
              <a:rPr lang="en-CA" sz="3600" cap="none" spc="0" dirty="0">
                <a:solidFill>
                  <a:schemeClr val="tx1"/>
                </a:solidFill>
                <a:latin typeface="Garamond" panose="02020404030301010803" pitchFamily="18" charset="0"/>
              </a:rPr>
            </a:br>
            <a:r>
              <a:rPr lang="en-CA" sz="3600" b="1" cap="none" spc="0" dirty="0">
                <a:solidFill>
                  <a:srgbClr val="FF0000"/>
                </a:solidFill>
                <a:latin typeface="Garamond" panose="02020404030301010803" pitchFamily="18" charset="0"/>
              </a:rPr>
              <a:t>R</a:t>
            </a:r>
            <a:br>
              <a:rPr lang="en-CA" sz="3600" cap="none" spc="0" dirty="0">
                <a:solidFill>
                  <a:schemeClr val="tx1"/>
                </a:solidFill>
                <a:latin typeface="Garamond" panose="02020404030301010803" pitchFamily="18" charset="0"/>
              </a:rPr>
            </a:br>
            <a:r>
              <a:rPr lang="en-CA" sz="3600" b="1" cap="none" spc="0" dirty="0">
                <a:solidFill>
                  <a:srgbClr val="FF0000"/>
                </a:solidFill>
                <a:latin typeface="Garamond" panose="02020404030301010803" pitchFamily="18" charset="0"/>
              </a:rPr>
              <a:t>E</a:t>
            </a:r>
            <a:br>
              <a:rPr lang="en-CA" sz="3600" b="1" cap="none" spc="0" dirty="0">
                <a:solidFill>
                  <a:srgbClr val="FF0000"/>
                </a:solidFill>
                <a:latin typeface="Garamond" panose="02020404030301010803" pitchFamily="18" charset="0"/>
              </a:rPr>
            </a:br>
            <a:br>
              <a:rPr lang="en-CA" sz="3600" b="1" cap="none" spc="0" dirty="0">
                <a:solidFill>
                  <a:srgbClr val="FF0000"/>
                </a:solidFill>
                <a:latin typeface="Garamond" panose="02020404030301010803" pitchFamily="18" charset="0"/>
              </a:rPr>
            </a:br>
            <a:endParaRPr lang="en-CA" sz="3600" b="1" cap="none" dirty="0"/>
          </a:p>
        </p:txBody>
      </p:sp>
      <p:sp>
        <p:nvSpPr>
          <p:cNvPr id="4" name="Footer Placeholder 5">
            <a:extLst>
              <a:ext uri="{FF2B5EF4-FFF2-40B4-BE49-F238E27FC236}">
                <a16:creationId xmlns:a16="http://schemas.microsoft.com/office/drawing/2014/main" id="{8D83FDFE-7C32-41B6-B3A2-2804AA99B8CB}"/>
              </a:ext>
            </a:extLst>
          </p:cNvPr>
          <p:cNvSpPr>
            <a:spLocks noGrp="1"/>
          </p:cNvSpPr>
          <p:nvPr>
            <p:ph type="ftr" sz="quarter" idx="11"/>
          </p:nvPr>
        </p:nvSpPr>
        <p:spPr>
          <a:xfrm>
            <a:off x="444617" y="6342077"/>
            <a:ext cx="10964411" cy="268081"/>
          </a:xfrm>
        </p:spPr>
        <p:txBody>
          <a:bodyPr/>
          <a:lstStyle/>
          <a:p>
            <a:pPr algn="ctr"/>
            <a:r>
              <a:rPr lang="en-CA" sz="1000" dirty="0"/>
              <a:t>Inclusion ~ Compassion ~ Accountability ~ Respect &amp; Dignity ~ Excellence</a:t>
            </a:r>
            <a:endParaRPr lang="en-US" sz="1000" dirty="0"/>
          </a:p>
        </p:txBody>
      </p:sp>
      <p:pic>
        <p:nvPicPr>
          <p:cNvPr id="5" name="Picture 4">
            <a:extLst>
              <a:ext uri="{FF2B5EF4-FFF2-40B4-BE49-F238E27FC236}">
                <a16:creationId xmlns:a16="http://schemas.microsoft.com/office/drawing/2014/main" id="{7C2B710C-F3C9-4D1F-B934-7BDB1B5214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543251" y="6258187"/>
            <a:ext cx="461395" cy="414739"/>
          </a:xfrm>
          <a:prstGeom prst="rect">
            <a:avLst/>
          </a:prstGeom>
          <a:noFill/>
          <a:ln>
            <a:noFill/>
          </a:ln>
        </p:spPr>
      </p:pic>
      <p:pic>
        <p:nvPicPr>
          <p:cNvPr id="6" name="Picture 5">
            <a:extLst>
              <a:ext uri="{FF2B5EF4-FFF2-40B4-BE49-F238E27FC236}">
                <a16:creationId xmlns:a16="http://schemas.microsoft.com/office/drawing/2014/main" id="{EE685134-9721-4B8C-951A-97C1950BBBA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801509" y="4117524"/>
            <a:ext cx="461395" cy="414739"/>
          </a:xfrm>
          <a:prstGeom prst="rect">
            <a:avLst/>
          </a:prstGeom>
          <a:noFill/>
          <a:ln>
            <a:noFill/>
          </a:ln>
        </p:spPr>
      </p:pic>
      <p:sp>
        <p:nvSpPr>
          <p:cNvPr id="9" name="Rectangle 3">
            <a:extLst>
              <a:ext uri="{FF2B5EF4-FFF2-40B4-BE49-F238E27FC236}">
                <a16:creationId xmlns:a16="http://schemas.microsoft.com/office/drawing/2014/main" id="{F8014851-81BA-4BCD-A5AC-5500FD23DF33}"/>
              </a:ext>
            </a:extLst>
          </p:cNvPr>
          <p:cNvSpPr>
            <a:spLocks noGrp="1" noChangeArrowheads="1"/>
          </p:cNvSpPr>
          <p:nvPr>
            <p:ph type="body" idx="1"/>
          </p:nvPr>
        </p:nvSpPr>
        <p:spPr bwMode="auto">
          <a:xfrm>
            <a:off x="5796793" y="1819402"/>
            <a:ext cx="5996404" cy="2738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fontAlgn="base">
              <a:lnSpc>
                <a:spcPct val="90000"/>
              </a:lnSpc>
              <a:spcAft>
                <a:spcPct val="0"/>
              </a:spcAft>
              <a:buClrTx/>
              <a:buSzTx/>
              <a:tabLst/>
            </a:pPr>
            <a:r>
              <a:rPr lang="en-US" altLang="en-US" sz="1400" dirty="0">
                <a:solidFill>
                  <a:srgbClr val="FF0000"/>
                </a:solidFill>
                <a:latin typeface="Garamond" panose="02020404030301010803" pitchFamily="18" charset="0"/>
              </a:rPr>
              <a:t>I</a:t>
            </a:r>
            <a:r>
              <a:rPr lang="en-US" altLang="en-US" sz="1400" dirty="0">
                <a:latin typeface="Garamond" panose="02020404030301010803" pitchFamily="18" charset="0"/>
              </a:rPr>
              <a:t>nclusion:  Ensuring </a:t>
            </a:r>
            <a:r>
              <a:rPr lang="en-CA" altLang="en-US" sz="1400" dirty="0">
                <a:latin typeface="Garamond" panose="02020404030301010803" pitchFamily="18" charset="0"/>
              </a:rPr>
              <a:t>equitable access to services for all members of our community                 and  embracing diversity in our workforce.</a:t>
            </a:r>
          </a:p>
          <a:p>
            <a:pPr marR="0" lvl="0" algn="l" fontAlgn="base">
              <a:lnSpc>
                <a:spcPct val="90000"/>
              </a:lnSpc>
              <a:spcAft>
                <a:spcPct val="0"/>
              </a:spcAft>
              <a:buClrTx/>
              <a:buSzTx/>
              <a:tabLst/>
            </a:pPr>
            <a:r>
              <a:rPr lang="en-US" altLang="en-US" sz="1400" dirty="0">
                <a:solidFill>
                  <a:srgbClr val="FF0000"/>
                </a:solidFill>
                <a:latin typeface="Garamond" panose="02020404030301010803" pitchFamily="18" charset="0"/>
              </a:rPr>
              <a:t>C</a:t>
            </a:r>
            <a:r>
              <a:rPr lang="en-US" altLang="en-US" sz="1400" dirty="0">
                <a:latin typeface="Garamond" panose="02020404030301010803" pitchFamily="18" charset="0"/>
              </a:rPr>
              <a:t>ompassion: </a:t>
            </a:r>
            <a:r>
              <a:rPr lang="en-GB" altLang="en-US" sz="1400" dirty="0">
                <a:latin typeface="Garamond" panose="02020404030301010803" pitchFamily="18" charset="0"/>
              </a:rPr>
              <a:t>Being a kind, friendly and empathetic presence in the face of the suffering. </a:t>
            </a:r>
            <a:endParaRPr lang="en-CA" altLang="en-US" sz="1400" dirty="0">
              <a:latin typeface="Garamond" panose="02020404030301010803" pitchFamily="18" charset="0"/>
            </a:endParaRPr>
          </a:p>
          <a:p>
            <a:pPr marR="0" lvl="0" algn="l" fontAlgn="base">
              <a:lnSpc>
                <a:spcPct val="90000"/>
              </a:lnSpc>
              <a:spcAft>
                <a:spcPct val="0"/>
              </a:spcAft>
              <a:buClrTx/>
              <a:buSzTx/>
              <a:tabLst/>
            </a:pPr>
            <a:r>
              <a:rPr lang="en-CA" altLang="en-US" sz="1400" dirty="0">
                <a:solidFill>
                  <a:srgbClr val="FF0000"/>
                </a:solidFill>
                <a:latin typeface="Garamond" panose="02020404030301010803" pitchFamily="18" charset="0"/>
              </a:rPr>
              <a:t>A</a:t>
            </a:r>
            <a:r>
              <a:rPr lang="en-CA" altLang="en-US" sz="1400" dirty="0">
                <a:latin typeface="Garamond" panose="02020404030301010803" pitchFamily="18" charset="0"/>
              </a:rPr>
              <a:t>ccountability:  </a:t>
            </a:r>
            <a:r>
              <a:rPr lang="en-GB" altLang="en-US" sz="1400" dirty="0">
                <a:latin typeface="Garamond" panose="02020404030301010803" pitchFamily="18" charset="0"/>
              </a:rPr>
              <a:t>Being clear about our roles and responsibilities and taking ownership and responsibility for our actions.</a:t>
            </a:r>
            <a:endParaRPr lang="en-CA" altLang="en-US" sz="1400" dirty="0">
              <a:latin typeface="Garamond" panose="02020404030301010803" pitchFamily="18" charset="0"/>
            </a:endParaRPr>
          </a:p>
          <a:p>
            <a:pPr marR="0" lvl="0" algn="l" fontAlgn="base">
              <a:lnSpc>
                <a:spcPct val="90000"/>
              </a:lnSpc>
              <a:spcAft>
                <a:spcPct val="0"/>
              </a:spcAft>
              <a:buClrTx/>
              <a:buSzTx/>
              <a:tabLst/>
            </a:pPr>
            <a:r>
              <a:rPr lang="en-CA" altLang="en-US" sz="1400" dirty="0">
                <a:solidFill>
                  <a:srgbClr val="FF0000"/>
                </a:solidFill>
                <a:latin typeface="Garamond" panose="02020404030301010803" pitchFamily="18" charset="0"/>
              </a:rPr>
              <a:t>R</a:t>
            </a:r>
            <a:r>
              <a:rPr lang="en-CA" altLang="en-US" sz="1400" dirty="0">
                <a:latin typeface="Garamond" panose="02020404030301010803" pitchFamily="18" charset="0"/>
              </a:rPr>
              <a:t>espect &amp; Dignity: Valuing and honouring the  feelings, rights, desires, beliefs, and traditions of our patients, families and staff. </a:t>
            </a:r>
          </a:p>
          <a:p>
            <a:pPr marR="0" lvl="0" algn="l" fontAlgn="base">
              <a:lnSpc>
                <a:spcPct val="90000"/>
              </a:lnSpc>
              <a:spcAft>
                <a:spcPct val="0"/>
              </a:spcAft>
              <a:buClrTx/>
              <a:buSzTx/>
              <a:tabLst/>
            </a:pPr>
            <a:r>
              <a:rPr lang="en-CA" altLang="en-US" sz="1400" dirty="0">
                <a:solidFill>
                  <a:srgbClr val="FF0000"/>
                </a:solidFill>
                <a:latin typeface="Garamond" panose="02020404030301010803" pitchFamily="18" charset="0"/>
              </a:rPr>
              <a:t>E</a:t>
            </a:r>
            <a:r>
              <a:rPr lang="en-CA" altLang="en-US" sz="1400" dirty="0">
                <a:latin typeface="Garamond" panose="02020404030301010803" pitchFamily="18" charset="0"/>
              </a:rPr>
              <a:t>xcellence:  </a:t>
            </a:r>
            <a:r>
              <a:rPr lang="en-GB" altLang="en-US" sz="1400" dirty="0">
                <a:latin typeface="Garamond" panose="02020404030301010803" pitchFamily="18" charset="0"/>
              </a:rPr>
              <a:t>Providing outstanding palliative care services for patients, caregivers and their families while surpassing all accepted standards, and being a quality employer fo</a:t>
            </a:r>
            <a:r>
              <a:rPr kumimoji="0" lang="en-GB" altLang="en-US" sz="1400" b="0" i="0" u="none" strike="noStrike" cap="none" normalizeH="0" baseline="0" dirty="0">
                <a:ln>
                  <a:noFill/>
                </a:ln>
                <a:solidFill>
                  <a:srgbClr val="2C2830"/>
                </a:solidFill>
                <a:effectLst/>
                <a:latin typeface="Garamond" panose="02020404030301010803" pitchFamily="18" charset="0"/>
                <a:ea typeface="Calibri" panose="020F0502020204030204" pitchFamily="34" charset="0"/>
              </a:rPr>
              <a:t>r our employees. </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25812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4ACE2-4C84-4BED-9992-0FF7DE275E38}"/>
              </a:ext>
            </a:extLst>
          </p:cNvPr>
          <p:cNvSpPr>
            <a:spLocks noGrp="1"/>
          </p:cNvSpPr>
          <p:nvPr>
            <p:ph type="title"/>
          </p:nvPr>
        </p:nvSpPr>
        <p:spPr>
          <a:xfrm>
            <a:off x="914400" y="1274476"/>
            <a:ext cx="4211273" cy="1846230"/>
          </a:xfrm>
        </p:spPr>
        <p:txBody>
          <a:bodyPr>
            <a:normAutofit/>
          </a:bodyPr>
          <a:lstStyle/>
          <a:p>
            <a:r>
              <a:rPr lang="en-US" sz="2800" b="1" cap="none" dirty="0"/>
              <a:t>Identified </a:t>
            </a:r>
            <a:r>
              <a:rPr lang="en-US" b="1" cap="none" dirty="0"/>
              <a:t>Strengths</a:t>
            </a:r>
            <a:r>
              <a:rPr lang="en-US" sz="2800" b="1" cap="none" dirty="0"/>
              <a:t> &amp; Opportunities</a:t>
            </a:r>
            <a:endParaRPr lang="en-CA" sz="2800" b="1" cap="none" dirty="0"/>
          </a:p>
        </p:txBody>
      </p:sp>
      <p:sp>
        <p:nvSpPr>
          <p:cNvPr id="3" name="Text Placeholder 2">
            <a:extLst>
              <a:ext uri="{FF2B5EF4-FFF2-40B4-BE49-F238E27FC236}">
                <a16:creationId xmlns:a16="http://schemas.microsoft.com/office/drawing/2014/main" id="{26FAA91B-D090-44FC-8A47-A26A04C4D31E}"/>
              </a:ext>
            </a:extLst>
          </p:cNvPr>
          <p:cNvSpPr>
            <a:spLocks noGrp="1"/>
          </p:cNvSpPr>
          <p:nvPr>
            <p:ph type="body" idx="1"/>
          </p:nvPr>
        </p:nvSpPr>
        <p:spPr>
          <a:xfrm>
            <a:off x="6556756" y="2281464"/>
            <a:ext cx="4383030" cy="2089200"/>
          </a:xfrm>
        </p:spPr>
        <p:txBody>
          <a:bodyPr>
            <a:normAutofit fontScale="25000" lnSpcReduction="20000"/>
          </a:bodyPr>
          <a:lstStyle/>
          <a:p>
            <a:pPr marL="342900" indent="-342900" algn="l">
              <a:buFont typeface="Arial" panose="020B0604020202020204" pitchFamily="34" charset="0"/>
              <a:buChar char="•"/>
            </a:pPr>
            <a:r>
              <a:rPr lang="en-US" sz="5600" dirty="0">
                <a:latin typeface="Garamond" panose="02020404030301010803" pitchFamily="18" charset="0"/>
              </a:rPr>
              <a:t>In the 2019 engagement sessions the strengths, as identified by the board, staff and community members, were: Compassionate staff and volunteers, great reputation, generous donors and the provision of exceptional patient centered care. These strengths are still quite relevant.</a:t>
            </a:r>
          </a:p>
          <a:p>
            <a:pPr marL="342900" indent="-342900" algn="l">
              <a:buFont typeface="Arial" panose="020B0604020202020204" pitchFamily="34" charset="0"/>
              <a:buChar char="•"/>
            </a:pPr>
            <a:endParaRPr lang="en-US" sz="5600" dirty="0">
              <a:latin typeface="Garamond" panose="02020404030301010803" pitchFamily="18" charset="0"/>
            </a:endParaRPr>
          </a:p>
          <a:p>
            <a:pPr marL="342900" indent="-342900" algn="l">
              <a:buFont typeface="Arial" panose="020B0604020202020204" pitchFamily="34" charset="0"/>
              <a:buChar char="•"/>
            </a:pPr>
            <a:r>
              <a:rPr lang="en-US" sz="5600" dirty="0">
                <a:latin typeface="Garamond" panose="02020404030301010803" pitchFamily="18" charset="0"/>
              </a:rPr>
              <a:t>Opportunities that were identified were centered around: Debunking the stigma associated with dying and death, embracing inclusionary and diversity policies and practices, continued work with our partners to create seamless transitions, and lack of physical spaces. 		</a:t>
            </a:r>
          </a:p>
          <a:p>
            <a:endParaRPr lang="en-CA" dirty="0"/>
          </a:p>
        </p:txBody>
      </p:sp>
      <p:sp>
        <p:nvSpPr>
          <p:cNvPr id="5" name="Footer Placeholder 5">
            <a:extLst>
              <a:ext uri="{FF2B5EF4-FFF2-40B4-BE49-F238E27FC236}">
                <a16:creationId xmlns:a16="http://schemas.microsoft.com/office/drawing/2014/main" id="{69B6416A-7D36-41C7-9DEA-E08CB2CC08F2}"/>
              </a:ext>
            </a:extLst>
          </p:cNvPr>
          <p:cNvSpPr>
            <a:spLocks noGrp="1"/>
          </p:cNvSpPr>
          <p:nvPr>
            <p:ph type="ftr" sz="quarter" idx="11"/>
          </p:nvPr>
        </p:nvSpPr>
        <p:spPr>
          <a:xfrm>
            <a:off x="914400" y="6319955"/>
            <a:ext cx="10477500" cy="227012"/>
          </a:xfrm>
        </p:spPr>
        <p:txBody>
          <a:bodyPr/>
          <a:lstStyle/>
          <a:p>
            <a:pPr algn="ctr"/>
            <a:r>
              <a:rPr lang="en-CA" sz="1000" dirty="0"/>
              <a:t>Inclusion ~ Compassion ~ Accountability ~ Respect &amp; Dignity ~ Excellence</a:t>
            </a:r>
            <a:endParaRPr lang="en-US" sz="1000" dirty="0"/>
          </a:p>
        </p:txBody>
      </p:sp>
      <p:pic>
        <p:nvPicPr>
          <p:cNvPr id="6" name="Picture 5">
            <a:extLst>
              <a:ext uri="{FF2B5EF4-FFF2-40B4-BE49-F238E27FC236}">
                <a16:creationId xmlns:a16="http://schemas.microsoft.com/office/drawing/2014/main" id="{F7C26B05-D81D-4DD4-9245-53AD752A1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543251" y="6258187"/>
            <a:ext cx="461395" cy="414739"/>
          </a:xfrm>
          <a:prstGeom prst="rect">
            <a:avLst/>
          </a:prstGeom>
          <a:noFill/>
          <a:ln>
            <a:noFill/>
          </a:ln>
        </p:spPr>
      </p:pic>
    </p:spTree>
    <p:extLst>
      <p:ext uri="{BB962C8B-B14F-4D97-AF65-F5344CB8AC3E}">
        <p14:creationId xmlns:p14="http://schemas.microsoft.com/office/powerpoint/2010/main" val="1250918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4ACE2-4C84-4BED-9992-0FF7DE275E38}"/>
              </a:ext>
            </a:extLst>
          </p:cNvPr>
          <p:cNvSpPr>
            <a:spLocks noGrp="1"/>
          </p:cNvSpPr>
          <p:nvPr>
            <p:ph type="title"/>
          </p:nvPr>
        </p:nvSpPr>
        <p:spPr>
          <a:xfrm>
            <a:off x="914400" y="1274476"/>
            <a:ext cx="4211273" cy="1846230"/>
          </a:xfrm>
        </p:spPr>
        <p:txBody>
          <a:bodyPr>
            <a:normAutofit/>
          </a:bodyPr>
          <a:lstStyle/>
          <a:p>
            <a:r>
              <a:rPr lang="en-US" sz="2800" b="1" cap="none" dirty="0"/>
              <a:t>Our Future</a:t>
            </a:r>
            <a:endParaRPr lang="en-CA" sz="2800" b="1" cap="none" dirty="0"/>
          </a:p>
        </p:txBody>
      </p:sp>
      <p:sp>
        <p:nvSpPr>
          <p:cNvPr id="3" name="Text Placeholder 2">
            <a:extLst>
              <a:ext uri="{FF2B5EF4-FFF2-40B4-BE49-F238E27FC236}">
                <a16:creationId xmlns:a16="http://schemas.microsoft.com/office/drawing/2014/main" id="{26FAA91B-D090-44FC-8A47-A26A04C4D31E}"/>
              </a:ext>
            </a:extLst>
          </p:cNvPr>
          <p:cNvSpPr>
            <a:spLocks noGrp="1"/>
          </p:cNvSpPr>
          <p:nvPr>
            <p:ph type="body" idx="1"/>
          </p:nvPr>
        </p:nvSpPr>
        <p:spPr>
          <a:xfrm>
            <a:off x="6556756" y="880843"/>
            <a:ext cx="4383030" cy="4915949"/>
          </a:xfrm>
        </p:spPr>
        <p:txBody>
          <a:bodyPr>
            <a:normAutofit/>
          </a:bodyPr>
          <a:lstStyle/>
          <a:p>
            <a:pPr algn="l"/>
            <a:r>
              <a:rPr lang="en-US" sz="1400" dirty="0">
                <a:latin typeface="Garamond" panose="02020404030301010803" pitchFamily="18" charset="0"/>
                <a:cs typeface="Times New Roman" panose="02020603050405020304" pitchFamily="18" charset="0"/>
              </a:rPr>
              <a:t>Hospice Georgian Triangle’s goals moving forward are to fulfill the community needs, regional strategies and provincial directions, and to ensure the continued delivery of high-quality palliative care include focusing on:</a:t>
            </a:r>
          </a:p>
          <a:p>
            <a:pPr marL="285750" indent="-285750" algn="l">
              <a:buFont typeface="Arial" panose="020B0604020202020204" pitchFamily="34" charset="0"/>
              <a:buChar char="•"/>
            </a:pPr>
            <a:r>
              <a:rPr lang="en-US" sz="1400" dirty="0">
                <a:latin typeface="Garamond" panose="02020404030301010803" pitchFamily="18" charset="0"/>
                <a:cs typeface="Times New Roman" panose="02020603050405020304" pitchFamily="18" charset="0"/>
              </a:rPr>
              <a:t>Our People</a:t>
            </a:r>
          </a:p>
          <a:p>
            <a:pPr marL="285750" indent="-285750" algn="l">
              <a:buFont typeface="Arial" panose="020B0604020202020204" pitchFamily="34" charset="0"/>
              <a:buChar char="•"/>
            </a:pPr>
            <a:r>
              <a:rPr lang="en-US" sz="1400" dirty="0">
                <a:latin typeface="Garamond" panose="02020404030301010803" pitchFamily="18" charset="0"/>
                <a:cs typeface="Times New Roman" panose="02020603050405020304" pitchFamily="18" charset="0"/>
              </a:rPr>
              <a:t>Raising Awareness</a:t>
            </a:r>
          </a:p>
          <a:p>
            <a:pPr marL="285750" indent="-285750" algn="l">
              <a:buFont typeface="Arial" panose="020B0604020202020204" pitchFamily="34" charset="0"/>
              <a:buChar char="•"/>
            </a:pPr>
            <a:r>
              <a:rPr lang="en-US" sz="1400" dirty="0">
                <a:latin typeface="Garamond" panose="02020404030301010803" pitchFamily="18" charset="0"/>
                <a:cs typeface="Times New Roman" panose="02020603050405020304" pitchFamily="18" charset="0"/>
              </a:rPr>
              <a:t>Community Programming</a:t>
            </a:r>
          </a:p>
          <a:p>
            <a:pPr marL="285750" indent="-285750" algn="l">
              <a:buFont typeface="Arial" panose="020B0604020202020204" pitchFamily="34" charset="0"/>
              <a:buChar char="•"/>
            </a:pPr>
            <a:r>
              <a:rPr lang="en-US" sz="1400" dirty="0">
                <a:latin typeface="Garamond" panose="02020404030301010803" pitchFamily="18" charset="0"/>
                <a:cs typeface="Times New Roman" panose="02020603050405020304" pitchFamily="18" charset="0"/>
              </a:rPr>
              <a:t>Campbell House</a:t>
            </a:r>
          </a:p>
          <a:p>
            <a:pPr marL="285750" indent="-285750" algn="l">
              <a:buFont typeface="Arial" panose="020B0604020202020204" pitchFamily="34" charset="0"/>
              <a:buChar char="•"/>
            </a:pPr>
            <a:r>
              <a:rPr lang="en-US" sz="1400" dirty="0">
                <a:latin typeface="Garamond" panose="02020404030301010803" pitchFamily="18" charset="0"/>
                <a:cs typeface="Times New Roman" panose="02020603050405020304" pitchFamily="18" charset="0"/>
              </a:rPr>
              <a:t>Technology &amp; Innovation</a:t>
            </a:r>
          </a:p>
          <a:p>
            <a:pPr marL="285750" indent="-285750" algn="l">
              <a:buFont typeface="Arial" panose="020B0604020202020204" pitchFamily="34" charset="0"/>
              <a:buChar char="•"/>
            </a:pPr>
            <a:r>
              <a:rPr lang="en-US" sz="1400" dirty="0">
                <a:latin typeface="Garamond" panose="02020404030301010803" pitchFamily="18" charset="0"/>
                <a:cs typeface="Times New Roman" panose="02020603050405020304" pitchFamily="18" charset="0"/>
              </a:rPr>
              <a:t>Collaboration</a:t>
            </a:r>
          </a:p>
          <a:p>
            <a:pPr marL="285750" indent="-285750" algn="l">
              <a:buFont typeface="Arial" panose="020B0604020202020204" pitchFamily="34" charset="0"/>
              <a:buChar char="•"/>
            </a:pPr>
            <a:r>
              <a:rPr lang="en-US" sz="1400" dirty="0">
                <a:latin typeface="Garamond" panose="02020404030301010803" pitchFamily="18" charset="0"/>
                <a:cs typeface="Times New Roman" panose="02020603050405020304" pitchFamily="18" charset="0"/>
              </a:rPr>
              <a:t>Governance</a:t>
            </a:r>
          </a:p>
          <a:p>
            <a:pPr algn="l"/>
            <a:r>
              <a:rPr lang="en-US" sz="1400" dirty="0">
                <a:latin typeface="Garamond" panose="02020404030301010803" pitchFamily="18" charset="0"/>
                <a:cs typeface="Times New Roman" panose="02020603050405020304" pitchFamily="18" charset="0"/>
              </a:rPr>
              <a:t>Our Strategies to ensure this happens are detailed in the following slides.</a:t>
            </a:r>
          </a:p>
          <a:p>
            <a:pPr marL="285750" indent="-285750" algn="l">
              <a:buFont typeface="Arial" panose="020B0604020202020204" pitchFamily="34" charset="0"/>
              <a:buChar char="•"/>
            </a:pPr>
            <a:endParaRPr lang="en-US" sz="1400" dirty="0">
              <a:latin typeface="Garamond" panose="02020404030301010803" pitchFamily="18" charset="0"/>
              <a:cs typeface="Times New Roman" panose="02020603050405020304" pitchFamily="18" charset="0"/>
            </a:endParaRPr>
          </a:p>
          <a:p>
            <a:endParaRPr lang="en-CA" dirty="0"/>
          </a:p>
        </p:txBody>
      </p:sp>
      <p:sp>
        <p:nvSpPr>
          <p:cNvPr id="5" name="Footer Placeholder 5">
            <a:extLst>
              <a:ext uri="{FF2B5EF4-FFF2-40B4-BE49-F238E27FC236}">
                <a16:creationId xmlns:a16="http://schemas.microsoft.com/office/drawing/2014/main" id="{69B6416A-7D36-41C7-9DEA-E08CB2CC08F2}"/>
              </a:ext>
            </a:extLst>
          </p:cNvPr>
          <p:cNvSpPr>
            <a:spLocks noGrp="1"/>
          </p:cNvSpPr>
          <p:nvPr>
            <p:ph type="ftr" sz="quarter" idx="11"/>
          </p:nvPr>
        </p:nvSpPr>
        <p:spPr>
          <a:xfrm>
            <a:off x="914400" y="6319955"/>
            <a:ext cx="10477500" cy="227012"/>
          </a:xfrm>
        </p:spPr>
        <p:txBody>
          <a:bodyPr/>
          <a:lstStyle/>
          <a:p>
            <a:pPr algn="ctr"/>
            <a:r>
              <a:rPr lang="en-CA" sz="1000" dirty="0"/>
              <a:t>Inclusion ~ Compassion ~ Accountability ~ Respect &amp; Dignity ~ Excellence</a:t>
            </a:r>
            <a:endParaRPr lang="en-US" sz="1000" dirty="0"/>
          </a:p>
        </p:txBody>
      </p:sp>
      <p:pic>
        <p:nvPicPr>
          <p:cNvPr id="6" name="Picture 5">
            <a:extLst>
              <a:ext uri="{FF2B5EF4-FFF2-40B4-BE49-F238E27FC236}">
                <a16:creationId xmlns:a16="http://schemas.microsoft.com/office/drawing/2014/main" id="{F7C26B05-D81D-4DD4-9245-53AD752A1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543251" y="6258187"/>
            <a:ext cx="461395" cy="414739"/>
          </a:xfrm>
          <a:prstGeom prst="rect">
            <a:avLst/>
          </a:prstGeom>
          <a:noFill/>
          <a:ln>
            <a:noFill/>
          </a:ln>
        </p:spPr>
      </p:pic>
    </p:spTree>
    <p:extLst>
      <p:ext uri="{BB962C8B-B14F-4D97-AF65-F5344CB8AC3E}">
        <p14:creationId xmlns:p14="http://schemas.microsoft.com/office/powerpoint/2010/main" val="364823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4ACE2-4C84-4BED-9992-0FF7DE275E38}"/>
              </a:ext>
            </a:extLst>
          </p:cNvPr>
          <p:cNvSpPr>
            <a:spLocks noGrp="1"/>
          </p:cNvSpPr>
          <p:nvPr>
            <p:ph type="title"/>
          </p:nvPr>
        </p:nvSpPr>
        <p:spPr>
          <a:xfrm>
            <a:off x="914400" y="1593907"/>
            <a:ext cx="4211273" cy="2860647"/>
          </a:xfrm>
        </p:spPr>
        <p:txBody>
          <a:bodyPr>
            <a:normAutofit fontScale="90000"/>
          </a:bodyPr>
          <a:lstStyle/>
          <a:p>
            <a:r>
              <a:rPr lang="en-US" sz="3600" b="1" cap="none" dirty="0">
                <a:effectLst/>
                <a:ea typeface="Times New Roman" panose="02020603050405020304" pitchFamily="18" charset="0"/>
                <a:cs typeface="Times New Roman" panose="02020603050405020304" pitchFamily="18" charset="0"/>
              </a:rPr>
              <a:t>Our People</a:t>
            </a:r>
            <a:br>
              <a:rPr lang="en-US" sz="3600" b="1" cap="none" dirty="0">
                <a:effectLst/>
                <a:ea typeface="Times New Roman" panose="02020603050405020304" pitchFamily="18" charset="0"/>
                <a:cs typeface="Times New Roman" panose="02020603050405020304" pitchFamily="18" charset="0"/>
              </a:rPr>
            </a:br>
            <a:br>
              <a:rPr lang="en-CA" sz="3600" b="1" cap="none" dirty="0">
                <a:effectLst/>
                <a:ea typeface="Times New Roman" panose="02020603050405020304" pitchFamily="18" charset="0"/>
                <a:cs typeface="Times New Roman" panose="02020603050405020304" pitchFamily="18" charset="0"/>
              </a:rPr>
            </a:br>
            <a:r>
              <a:rPr lang="en-US" sz="3600" cap="none" dirty="0">
                <a:effectLst/>
                <a:ea typeface="Times New Roman" panose="02020603050405020304" pitchFamily="18" charset="0"/>
                <a:cs typeface="Times New Roman" panose="02020603050405020304" pitchFamily="18" charset="0"/>
              </a:rPr>
              <a:t>“The Heart Of Hospice Georgian Triangle”</a:t>
            </a:r>
            <a:br>
              <a:rPr lang="en-CA" sz="2800" dirty="0">
                <a:effectLst/>
                <a:ea typeface="Times New Roman" panose="02020603050405020304" pitchFamily="18" charset="0"/>
                <a:cs typeface="Times New Roman" panose="02020603050405020304" pitchFamily="18" charset="0"/>
              </a:rPr>
            </a:br>
            <a:endParaRPr lang="en-CA" sz="2800" cap="none" dirty="0"/>
          </a:p>
        </p:txBody>
      </p:sp>
      <p:sp>
        <p:nvSpPr>
          <p:cNvPr id="3" name="Text Placeholder 2">
            <a:extLst>
              <a:ext uri="{FF2B5EF4-FFF2-40B4-BE49-F238E27FC236}">
                <a16:creationId xmlns:a16="http://schemas.microsoft.com/office/drawing/2014/main" id="{26FAA91B-D090-44FC-8A47-A26A04C4D31E}"/>
              </a:ext>
            </a:extLst>
          </p:cNvPr>
          <p:cNvSpPr>
            <a:spLocks noGrp="1"/>
          </p:cNvSpPr>
          <p:nvPr>
            <p:ph type="body" idx="1"/>
          </p:nvPr>
        </p:nvSpPr>
        <p:spPr>
          <a:xfrm>
            <a:off x="6556756" y="2281464"/>
            <a:ext cx="4383030" cy="2038866"/>
          </a:xfrm>
        </p:spPr>
        <p:txBody>
          <a:bodyPr>
            <a:normAutofit fontScale="25000" lnSpcReduction="20000"/>
          </a:bodyPr>
          <a:lstStyle/>
          <a:p>
            <a:pPr algn="l"/>
            <a:r>
              <a:rPr lang="en-CA" sz="6000" dirty="0">
                <a:solidFill>
                  <a:schemeClr val="tx1"/>
                </a:solidFill>
                <a:latin typeface="Garamond" panose="02020404030301010803" pitchFamily="18" charset="0"/>
              </a:rPr>
              <a:t>We will…</a:t>
            </a:r>
            <a:endParaRPr lang="en-CA" sz="6000" dirty="0">
              <a:latin typeface="Garamond" panose="02020404030301010803" pitchFamily="18" charset="0"/>
              <a:cs typeface="Times New Roman" panose="02020603050405020304" pitchFamily="18" charset="0"/>
            </a:endParaRPr>
          </a:p>
          <a:p>
            <a:pPr marL="342900" lvl="0" indent="-342900" algn="l">
              <a:buFont typeface="Symbol" panose="05050102010706020507" pitchFamily="18" charset="2"/>
              <a:buChar char=""/>
            </a:pPr>
            <a:r>
              <a:rPr lang="en-CA" sz="6000" dirty="0">
                <a:latin typeface="Garamond" panose="02020404030301010803" pitchFamily="18" charset="0"/>
                <a:cs typeface="Times New Roman" panose="02020603050405020304" pitchFamily="18" charset="0"/>
              </a:rPr>
              <a:t>Recruit &amp; retain highly skilled people, i.e., staff and volunteers, who are passionate about Palliative Care and providing quality care.</a:t>
            </a:r>
          </a:p>
          <a:p>
            <a:pPr marL="342900" lvl="0" indent="-342900" algn="l">
              <a:buFont typeface="Symbol" panose="05050102010706020507" pitchFamily="18" charset="2"/>
              <a:buChar char=""/>
            </a:pPr>
            <a:r>
              <a:rPr lang="en-CA" sz="6000" dirty="0">
                <a:latin typeface="Garamond" panose="02020404030301010803" pitchFamily="18" charset="0"/>
                <a:cs typeface="Times New Roman" panose="02020603050405020304" pitchFamily="18" charset="0"/>
              </a:rPr>
              <a:t>Support the health and wellness of our people.</a:t>
            </a:r>
          </a:p>
          <a:p>
            <a:pPr marL="342900" lvl="0" indent="-342900" algn="l">
              <a:buFont typeface="Symbol" panose="05050102010706020507" pitchFamily="18" charset="2"/>
              <a:buChar char=""/>
            </a:pPr>
            <a:r>
              <a:rPr lang="en-CA" sz="6000" dirty="0">
                <a:latin typeface="Garamond" panose="02020404030301010803" pitchFamily="18" charset="0"/>
                <a:cs typeface="Times New Roman" panose="02020603050405020304" pitchFamily="18" charset="0"/>
              </a:rPr>
              <a:t>Embrace our values and build a team that is diverse and inclusive.</a:t>
            </a:r>
          </a:p>
          <a:p>
            <a:pPr marL="342900" lvl="0" indent="-342900" algn="l">
              <a:buFont typeface="Symbol" panose="05050102010706020507" pitchFamily="18" charset="2"/>
              <a:buChar char=""/>
            </a:pPr>
            <a:r>
              <a:rPr lang="en-CA" sz="6000" dirty="0">
                <a:latin typeface="Garamond" panose="02020404030301010803" pitchFamily="18" charset="0"/>
                <a:cs typeface="Times New Roman" panose="02020603050405020304" pitchFamily="18" charset="0"/>
              </a:rPr>
              <a:t>Routinely demonstrate our appreciation for “our people”.</a:t>
            </a:r>
            <a:r>
              <a:rPr lang="en-US" sz="5600" dirty="0">
                <a:latin typeface="Garamond" panose="02020404030301010803" pitchFamily="18" charset="0"/>
              </a:rPr>
              <a:t>		</a:t>
            </a:r>
          </a:p>
          <a:p>
            <a:endParaRPr lang="en-CA" dirty="0"/>
          </a:p>
        </p:txBody>
      </p:sp>
      <p:sp>
        <p:nvSpPr>
          <p:cNvPr id="5" name="Footer Placeholder 5">
            <a:extLst>
              <a:ext uri="{FF2B5EF4-FFF2-40B4-BE49-F238E27FC236}">
                <a16:creationId xmlns:a16="http://schemas.microsoft.com/office/drawing/2014/main" id="{69B6416A-7D36-41C7-9DEA-E08CB2CC08F2}"/>
              </a:ext>
            </a:extLst>
          </p:cNvPr>
          <p:cNvSpPr>
            <a:spLocks noGrp="1"/>
          </p:cNvSpPr>
          <p:nvPr>
            <p:ph type="ftr" sz="quarter" idx="11"/>
          </p:nvPr>
        </p:nvSpPr>
        <p:spPr>
          <a:xfrm>
            <a:off x="914400" y="6320763"/>
            <a:ext cx="10477500" cy="352162"/>
          </a:xfrm>
        </p:spPr>
        <p:txBody>
          <a:bodyPr/>
          <a:lstStyle/>
          <a:p>
            <a:pPr algn="ctr"/>
            <a:r>
              <a:rPr lang="en-CA" sz="1000" dirty="0"/>
              <a:t>Inclusion ~ Compassion ~ Accountability ~ Respect &amp; Dignity ~ Excellence</a:t>
            </a:r>
            <a:endParaRPr lang="en-US" sz="1000" dirty="0"/>
          </a:p>
        </p:txBody>
      </p:sp>
      <p:pic>
        <p:nvPicPr>
          <p:cNvPr id="6" name="Picture 5">
            <a:extLst>
              <a:ext uri="{FF2B5EF4-FFF2-40B4-BE49-F238E27FC236}">
                <a16:creationId xmlns:a16="http://schemas.microsoft.com/office/drawing/2014/main" id="{1EBB07E6-5F30-4E85-87AF-1B5DAC0B5FB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543251" y="6258187"/>
            <a:ext cx="461395" cy="414739"/>
          </a:xfrm>
          <a:prstGeom prst="rect">
            <a:avLst/>
          </a:prstGeom>
          <a:noFill/>
          <a:ln>
            <a:noFill/>
          </a:ln>
        </p:spPr>
      </p:pic>
    </p:spTree>
    <p:extLst>
      <p:ext uri="{BB962C8B-B14F-4D97-AF65-F5344CB8AC3E}">
        <p14:creationId xmlns:p14="http://schemas.microsoft.com/office/powerpoint/2010/main" val="4104840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4ACE2-4C84-4BED-9992-0FF7DE275E38}"/>
              </a:ext>
            </a:extLst>
          </p:cNvPr>
          <p:cNvSpPr>
            <a:spLocks noGrp="1"/>
          </p:cNvSpPr>
          <p:nvPr>
            <p:ph type="title"/>
          </p:nvPr>
        </p:nvSpPr>
        <p:spPr>
          <a:xfrm>
            <a:off x="914400" y="1593907"/>
            <a:ext cx="4211273" cy="2877425"/>
          </a:xfrm>
        </p:spPr>
        <p:txBody>
          <a:bodyPr>
            <a:normAutofit fontScale="90000"/>
          </a:bodyPr>
          <a:lstStyle/>
          <a:p>
            <a:r>
              <a:rPr lang="en-US" sz="3600" b="1" cap="none" dirty="0">
                <a:cs typeface="Times New Roman" panose="02020603050405020304" pitchFamily="18" charset="0"/>
              </a:rPr>
              <a:t>Raising Awareness</a:t>
            </a:r>
            <a:br>
              <a:rPr lang="en-US" sz="3600" b="1" cap="none" dirty="0">
                <a:cs typeface="Times New Roman" panose="02020603050405020304" pitchFamily="18" charset="0"/>
              </a:rPr>
            </a:br>
            <a:br>
              <a:rPr lang="en-US" sz="3600" b="1" cap="none" dirty="0">
                <a:cs typeface="Times New Roman" panose="02020603050405020304" pitchFamily="18" charset="0"/>
              </a:rPr>
            </a:br>
            <a:r>
              <a:rPr lang="en-US" sz="3600" cap="none" dirty="0">
                <a:cs typeface="Times New Roman" panose="02020603050405020304" pitchFamily="18" charset="0"/>
              </a:rPr>
              <a:t>“What Is Hospice Care Anyway?”</a:t>
            </a:r>
            <a:br>
              <a:rPr lang="en-CA" sz="2800" dirty="0">
                <a:effectLst/>
                <a:ea typeface="Times New Roman" panose="02020603050405020304" pitchFamily="18" charset="0"/>
                <a:cs typeface="Times New Roman" panose="02020603050405020304" pitchFamily="18" charset="0"/>
              </a:rPr>
            </a:br>
            <a:endParaRPr lang="en-CA" sz="2800" cap="none" dirty="0"/>
          </a:p>
        </p:txBody>
      </p:sp>
      <p:sp>
        <p:nvSpPr>
          <p:cNvPr id="3" name="Text Placeholder 2">
            <a:extLst>
              <a:ext uri="{FF2B5EF4-FFF2-40B4-BE49-F238E27FC236}">
                <a16:creationId xmlns:a16="http://schemas.microsoft.com/office/drawing/2014/main" id="{26FAA91B-D090-44FC-8A47-A26A04C4D31E}"/>
              </a:ext>
            </a:extLst>
          </p:cNvPr>
          <p:cNvSpPr>
            <a:spLocks noGrp="1"/>
          </p:cNvSpPr>
          <p:nvPr>
            <p:ph type="body" idx="1"/>
          </p:nvPr>
        </p:nvSpPr>
        <p:spPr>
          <a:xfrm>
            <a:off x="6556756" y="2281464"/>
            <a:ext cx="4383030" cy="2038866"/>
          </a:xfrm>
        </p:spPr>
        <p:txBody>
          <a:bodyPr>
            <a:normAutofit fontScale="25000" lnSpcReduction="20000"/>
          </a:bodyPr>
          <a:lstStyle/>
          <a:p>
            <a:pPr algn="l" fontAlgn="t">
              <a:spcBef>
                <a:spcPts val="0"/>
              </a:spcBef>
              <a:buSzPts val="1600"/>
            </a:pPr>
            <a:r>
              <a:rPr lang="en-CA" sz="6000" dirty="0">
                <a:solidFill>
                  <a:schemeClr val="tx1"/>
                </a:solidFill>
                <a:latin typeface="Garamond" panose="02020404030301010803" pitchFamily="18" charset="0"/>
              </a:rPr>
              <a:t>We will…</a:t>
            </a:r>
          </a:p>
          <a:p>
            <a:pPr lvl="0" algn="l" fontAlgn="t">
              <a:spcBef>
                <a:spcPts val="0"/>
              </a:spcBef>
              <a:spcAft>
                <a:spcPts val="0"/>
              </a:spcAft>
              <a:buClrTx/>
              <a:buSzPts val="1600"/>
            </a:pPr>
            <a:endParaRPr lang="en-CA" sz="6000" b="0" i="0" u="none" strike="noStrike" cap="none" spc="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342900" lvl="0" indent="-342900" algn="l" fontAlgn="t">
              <a:spcBef>
                <a:spcPts val="0"/>
              </a:spcBef>
              <a:spcAft>
                <a:spcPts val="0"/>
              </a:spcAft>
              <a:buClrTx/>
              <a:buSzPts val="1600"/>
              <a:buFont typeface="Arial" panose="020B0604020202020204" pitchFamily="34" charset="0"/>
              <a:buChar char="•"/>
            </a:pPr>
            <a:r>
              <a:rPr lang="en-CA" sz="6000" b="0" i="0" u="none" strike="noStrike" cap="none" spc="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rPr>
              <a:t>Provide consistent messaging regarding Hospice Palliative Care with the goal of removing the stigma surrounding death, dying and bereavement, thus improving access to appropriate care.</a:t>
            </a:r>
          </a:p>
          <a:p>
            <a:pPr marL="342900" lvl="0" indent="-342900" algn="l" fontAlgn="t">
              <a:spcBef>
                <a:spcPts val="0"/>
              </a:spcBef>
              <a:spcAft>
                <a:spcPts val="0"/>
              </a:spcAft>
              <a:buClrTx/>
              <a:buSzPts val="1600"/>
              <a:buFont typeface="Arial" panose="020B0604020202020204" pitchFamily="34" charset="0"/>
              <a:buChar char="•"/>
            </a:pPr>
            <a:endParaRPr lang="en-CA" sz="6000" b="0" i="0" u="none" strike="noStrike" cap="none" spc="0" dirty="0">
              <a:solidFill>
                <a:schemeClr val="tx1"/>
              </a:solidFill>
              <a:effectLst/>
              <a:latin typeface="Arial" panose="020B0604020202020204" pitchFamily="34" charset="0"/>
            </a:endParaRPr>
          </a:p>
          <a:p>
            <a:pPr marL="347472" lvl="0" indent="-347472" algn="l" fontAlgn="t">
              <a:spcBef>
                <a:spcPts val="0"/>
              </a:spcBef>
              <a:spcAft>
                <a:spcPts val="0"/>
              </a:spcAft>
              <a:buFont typeface="Arial" panose="020B0604020202020204" pitchFamily="34" charset="0"/>
              <a:buChar char="•"/>
            </a:pPr>
            <a:r>
              <a:rPr lang="en-CA" sz="6000"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S</a:t>
            </a:r>
            <a:r>
              <a:rPr lang="en-CA" sz="6000" b="0" i="0" u="none" strike="noStrike" cap="none" spc="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rPr>
              <a:t>eek out opportunities for community</a:t>
            </a:r>
            <a:r>
              <a:rPr lang="en-CA" sz="6000" b="0" i="0" u="none" strike="noStrike" cap="none" spc="0" baseline="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rPr>
              <a:t> </a:t>
            </a:r>
            <a:r>
              <a:rPr lang="en-CA" sz="6000" b="0" i="0" u="none" strike="noStrike" cap="none" spc="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rPr>
              <a:t>engagement and education.</a:t>
            </a:r>
          </a:p>
          <a:p>
            <a:pPr marL="347472" lvl="0" indent="-347472" algn="l" fontAlgn="t">
              <a:spcBef>
                <a:spcPts val="0"/>
              </a:spcBef>
              <a:spcAft>
                <a:spcPts val="0"/>
              </a:spcAft>
              <a:buFont typeface="Arial" panose="020B0604020202020204" pitchFamily="34" charset="0"/>
              <a:buChar char="•"/>
            </a:pPr>
            <a:endParaRPr lang="en-CA" sz="6000" b="0" i="0" u="none" strike="noStrike" cap="none" spc="0" dirty="0">
              <a:solidFill>
                <a:schemeClr val="tx1"/>
              </a:solidFill>
              <a:effectLst/>
              <a:latin typeface="Arial" panose="020B0604020202020204" pitchFamily="34" charset="0"/>
            </a:endParaRPr>
          </a:p>
          <a:p>
            <a:pPr marL="347472" lvl="0" indent="-347472" algn="l" fontAlgn="t">
              <a:spcBef>
                <a:spcPts val="0"/>
              </a:spcBef>
              <a:spcAft>
                <a:spcPts val="0"/>
              </a:spcAft>
              <a:buFont typeface="Arial" panose="020B0604020202020204" pitchFamily="34" charset="0"/>
              <a:buChar char="•"/>
            </a:pPr>
            <a:r>
              <a:rPr lang="en-CA" sz="6000"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P</a:t>
            </a:r>
            <a:r>
              <a:rPr lang="en-CA" sz="6000" b="0" i="0" u="none" strike="noStrike" cap="none" spc="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rPr>
              <a:t>romote information to individuals utilizing a variety of methods such as printed brochures, media, website, radio, social media, in order that our community  will know “about” and “how to” access our services.</a:t>
            </a:r>
            <a:endParaRPr lang="en-CA" sz="6000" b="0" i="0" u="none" strike="noStrike" cap="none" spc="0" dirty="0">
              <a:solidFill>
                <a:schemeClr val="tx1"/>
              </a:solidFill>
              <a:effectLst/>
              <a:latin typeface="Arial" panose="020B0604020202020204" pitchFamily="34" charset="0"/>
            </a:endParaRPr>
          </a:p>
          <a:p>
            <a:pPr lvl="0" algn="l"/>
            <a:r>
              <a:rPr lang="en-US" sz="5600" dirty="0">
                <a:latin typeface="Garamond" panose="02020404030301010803" pitchFamily="18" charset="0"/>
              </a:rPr>
              <a:t>	</a:t>
            </a:r>
          </a:p>
          <a:p>
            <a:endParaRPr lang="en-CA" dirty="0"/>
          </a:p>
        </p:txBody>
      </p:sp>
      <p:sp>
        <p:nvSpPr>
          <p:cNvPr id="5" name="Footer Placeholder 5">
            <a:extLst>
              <a:ext uri="{FF2B5EF4-FFF2-40B4-BE49-F238E27FC236}">
                <a16:creationId xmlns:a16="http://schemas.microsoft.com/office/drawing/2014/main" id="{69B6416A-7D36-41C7-9DEA-E08CB2CC08F2}"/>
              </a:ext>
            </a:extLst>
          </p:cNvPr>
          <p:cNvSpPr>
            <a:spLocks noGrp="1"/>
          </p:cNvSpPr>
          <p:nvPr>
            <p:ph type="ftr" sz="quarter" idx="11"/>
          </p:nvPr>
        </p:nvSpPr>
        <p:spPr>
          <a:xfrm>
            <a:off x="914400" y="6320763"/>
            <a:ext cx="10477500" cy="352162"/>
          </a:xfrm>
        </p:spPr>
        <p:txBody>
          <a:bodyPr/>
          <a:lstStyle/>
          <a:p>
            <a:pPr algn="ctr"/>
            <a:r>
              <a:rPr lang="en-CA" sz="1000" dirty="0"/>
              <a:t>Inclusion ~ Compassion ~ Accountability ~ Respect &amp; Dignity ~ Excellence</a:t>
            </a:r>
            <a:endParaRPr lang="en-US" sz="1000" dirty="0"/>
          </a:p>
        </p:txBody>
      </p:sp>
      <p:pic>
        <p:nvPicPr>
          <p:cNvPr id="6" name="Picture 5">
            <a:extLst>
              <a:ext uri="{FF2B5EF4-FFF2-40B4-BE49-F238E27FC236}">
                <a16:creationId xmlns:a16="http://schemas.microsoft.com/office/drawing/2014/main" id="{1EBB07E6-5F30-4E85-87AF-1B5DAC0B5FB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543251" y="6258187"/>
            <a:ext cx="461395" cy="414739"/>
          </a:xfrm>
          <a:prstGeom prst="rect">
            <a:avLst/>
          </a:prstGeom>
          <a:noFill/>
          <a:ln>
            <a:noFill/>
          </a:ln>
        </p:spPr>
      </p:pic>
    </p:spTree>
    <p:extLst>
      <p:ext uri="{BB962C8B-B14F-4D97-AF65-F5344CB8AC3E}">
        <p14:creationId xmlns:p14="http://schemas.microsoft.com/office/powerpoint/2010/main" val="3148383341"/>
      </p:ext>
    </p:extLst>
  </p:cSld>
  <p:clrMapOvr>
    <a:masterClrMapping/>
  </p:clrMapOvr>
</p:sld>
</file>

<file path=ppt/theme/theme1.xml><?xml version="1.0" encoding="utf-8"?>
<a:theme xmlns:a="http://schemas.openxmlformats.org/drawingml/2006/main" name="AdornVTI">
  <a:themeElements>
    <a:clrScheme name="GC1">
      <a:dk1>
        <a:sysClr val="windowText" lastClr="000000"/>
      </a:dk1>
      <a:lt1>
        <a:sysClr val="window" lastClr="FFFFFF"/>
      </a:lt1>
      <a:dk2>
        <a:srgbClr val="2C2830"/>
      </a:dk2>
      <a:lt2>
        <a:srgbClr val="E0DCE1"/>
      </a:lt2>
      <a:accent1>
        <a:srgbClr val="908193"/>
      </a:accent1>
      <a:accent2>
        <a:srgbClr val="A08889"/>
      </a:accent2>
      <a:accent3>
        <a:srgbClr val="B48C7E"/>
      </a:accent3>
      <a:accent4>
        <a:srgbClr val="809C9B"/>
      </a:accent4>
      <a:accent5>
        <a:srgbClr val="899F91"/>
      </a:accent5>
      <a:accent6>
        <a:srgbClr val="728274"/>
      </a:accent6>
      <a:hlink>
        <a:srgbClr val="837585"/>
      </a:hlink>
      <a:folHlink>
        <a:srgbClr val="677E83"/>
      </a:folHlink>
    </a:clrScheme>
    <a:fontScheme name="Bembo">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dornVTI" id="{497E3FA9-5A27-4D12-9D04-917BEF3D1303}" vid="{34192A01-61CA-4566-9818-841C607496F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C1">
    <a:dk1>
      <a:sysClr val="windowText" lastClr="000000"/>
    </a:dk1>
    <a:lt1>
      <a:sysClr val="window" lastClr="FFFFFF"/>
    </a:lt1>
    <a:dk2>
      <a:srgbClr val="2C2830"/>
    </a:dk2>
    <a:lt2>
      <a:srgbClr val="E0DCE1"/>
    </a:lt2>
    <a:accent1>
      <a:srgbClr val="908193"/>
    </a:accent1>
    <a:accent2>
      <a:srgbClr val="A08889"/>
    </a:accent2>
    <a:accent3>
      <a:srgbClr val="B48C7E"/>
    </a:accent3>
    <a:accent4>
      <a:srgbClr val="809C9B"/>
    </a:accent4>
    <a:accent5>
      <a:srgbClr val="899F91"/>
    </a:accent5>
    <a:accent6>
      <a:srgbClr val="728274"/>
    </a:accent6>
    <a:hlink>
      <a:srgbClr val="837585"/>
    </a:hlink>
    <a:folHlink>
      <a:srgbClr val="677E83"/>
    </a:folHlink>
  </a:clrScheme>
</a:themeOverride>
</file>

<file path=ppt/theme/themeOverride2.xml><?xml version="1.0" encoding="utf-8"?>
<a:themeOverride xmlns:a="http://schemas.openxmlformats.org/drawingml/2006/main">
  <a:clrScheme name="GC1">
    <a:dk1>
      <a:sysClr val="windowText" lastClr="000000"/>
    </a:dk1>
    <a:lt1>
      <a:sysClr val="window" lastClr="FFFFFF"/>
    </a:lt1>
    <a:dk2>
      <a:srgbClr val="2C2830"/>
    </a:dk2>
    <a:lt2>
      <a:srgbClr val="E0DCE1"/>
    </a:lt2>
    <a:accent1>
      <a:srgbClr val="908193"/>
    </a:accent1>
    <a:accent2>
      <a:srgbClr val="A08889"/>
    </a:accent2>
    <a:accent3>
      <a:srgbClr val="B48C7E"/>
    </a:accent3>
    <a:accent4>
      <a:srgbClr val="809C9B"/>
    </a:accent4>
    <a:accent5>
      <a:srgbClr val="899F91"/>
    </a:accent5>
    <a:accent6>
      <a:srgbClr val="728274"/>
    </a:accent6>
    <a:hlink>
      <a:srgbClr val="837585"/>
    </a:hlink>
    <a:folHlink>
      <a:srgbClr val="677E83"/>
    </a:folHlink>
  </a:clrScheme>
</a:themeOverride>
</file>

<file path=docProps/app.xml><?xml version="1.0" encoding="utf-8"?>
<Properties xmlns="http://schemas.openxmlformats.org/officeDocument/2006/extended-properties" xmlns:vt="http://schemas.openxmlformats.org/officeDocument/2006/docPropsVTypes">
  <Template/>
  <TotalTime>769</TotalTime>
  <Words>1601</Words>
  <Application>Microsoft Office PowerPoint</Application>
  <PresentationFormat>Widescreen</PresentationFormat>
  <Paragraphs>118</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Bembo</vt:lpstr>
      <vt:lpstr>Calibri</vt:lpstr>
      <vt:lpstr>Garamond</vt:lpstr>
      <vt:lpstr>Symbol</vt:lpstr>
      <vt:lpstr>AdornVTI</vt:lpstr>
      <vt:lpstr>    Strategic Plan 2022-2027 </vt:lpstr>
      <vt:lpstr>History Of  Hospice Georgian Triangle </vt:lpstr>
      <vt:lpstr>  Introduction</vt:lpstr>
      <vt:lpstr>Vision, Mission &amp; Values  </vt:lpstr>
      <vt:lpstr>     I C A R E  </vt:lpstr>
      <vt:lpstr>Identified Strengths &amp; Opportunities</vt:lpstr>
      <vt:lpstr>Our Future</vt:lpstr>
      <vt:lpstr>Our People  “The Heart Of Hospice Georgian Triangle” </vt:lpstr>
      <vt:lpstr>Raising Awareness  “What Is Hospice Care Anyway?” </vt:lpstr>
      <vt:lpstr>Community Programming  “Growing Our Programs To Serve You Better” </vt:lpstr>
      <vt:lpstr>Campbell House   “Providing Top Quality Care Is Our Passion”  </vt:lpstr>
      <vt:lpstr>Technology &amp; Innovation    “Leveraging Technology To Improve Care”  </vt:lpstr>
      <vt:lpstr>    Collaboration  “Better Together Working With Our Communities For Our Communities”   </vt:lpstr>
      <vt:lpstr>Governance   “Supporting Quality &amp; Leading Change”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Plan 2022-2027</dc:title>
  <dc:creator>Rawn, Trish</dc:creator>
  <cp:lastModifiedBy>Lindsay, Stacey</cp:lastModifiedBy>
  <cp:revision>71</cp:revision>
  <dcterms:created xsi:type="dcterms:W3CDTF">2022-01-13T20:27:08Z</dcterms:created>
  <dcterms:modified xsi:type="dcterms:W3CDTF">2022-02-18T15:42:49Z</dcterms:modified>
</cp:coreProperties>
</file>